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2" r:id="rId1"/>
  </p:sldMasterIdLst>
  <p:sldIdLst>
    <p:sldId id="256" r:id="rId2"/>
    <p:sldId id="263" r:id="rId3"/>
    <p:sldId id="258" r:id="rId4"/>
    <p:sldId id="264" r:id="rId5"/>
    <p:sldId id="265" r:id="rId6"/>
    <p:sldId id="266" r:id="rId7"/>
    <p:sldId id="268" r:id="rId8"/>
    <p:sldId id="269" r:id="rId9"/>
    <p:sldId id="309" r:id="rId10"/>
    <p:sldId id="310" r:id="rId11"/>
    <p:sldId id="267" r:id="rId12"/>
    <p:sldId id="270" r:id="rId13"/>
    <p:sldId id="276" r:id="rId14"/>
    <p:sldId id="275" r:id="rId15"/>
    <p:sldId id="272" r:id="rId16"/>
    <p:sldId id="271" r:id="rId17"/>
    <p:sldId id="274" r:id="rId18"/>
    <p:sldId id="273" r:id="rId19"/>
    <p:sldId id="277" r:id="rId20"/>
    <p:sldId id="278" r:id="rId21"/>
    <p:sldId id="279" r:id="rId22"/>
    <p:sldId id="262" r:id="rId23"/>
    <p:sldId id="281" r:id="rId24"/>
    <p:sldId id="280" r:id="rId25"/>
    <p:sldId id="289" r:id="rId26"/>
    <p:sldId id="290" r:id="rId27"/>
    <p:sldId id="291" r:id="rId28"/>
    <p:sldId id="296" r:id="rId29"/>
    <p:sldId id="297" r:id="rId30"/>
    <p:sldId id="298" r:id="rId31"/>
    <p:sldId id="282" r:id="rId32"/>
    <p:sldId id="308" r:id="rId33"/>
    <p:sldId id="283" r:id="rId34"/>
    <p:sldId id="284" r:id="rId35"/>
    <p:sldId id="287" r:id="rId36"/>
    <p:sldId id="285" r:id="rId37"/>
    <p:sldId id="286" r:id="rId38"/>
    <p:sldId id="288" r:id="rId39"/>
    <p:sldId id="295" r:id="rId40"/>
    <p:sldId id="292" r:id="rId41"/>
    <p:sldId id="293" r:id="rId42"/>
    <p:sldId id="294" r:id="rId43"/>
    <p:sldId id="299" r:id="rId44"/>
    <p:sldId id="307" r:id="rId45"/>
    <p:sldId id="300" r:id="rId46"/>
    <p:sldId id="301" r:id="rId47"/>
    <p:sldId id="302" r:id="rId48"/>
    <p:sldId id="303" r:id="rId49"/>
    <p:sldId id="304" r:id="rId50"/>
    <p:sldId id="305" r:id="rId51"/>
    <p:sldId id="306" r:id="rId52"/>
    <p:sldId id="311" r:id="rId53"/>
    <p:sldId id="31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0" autoAdjust="0"/>
    <p:restoredTop sz="94660"/>
  </p:normalViewPr>
  <p:slideViewPr>
    <p:cSldViewPr snapToGrid="0">
      <p:cViewPr>
        <p:scale>
          <a:sx n="100" d="100"/>
          <a:sy n="100" d="100"/>
        </p:scale>
        <p:origin x="198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8804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79078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2668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7773744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790867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03904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92348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6966811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9D6E9DEC-419B-4CC5-A080-3B06BD5A8291}" type="datetimeFigureOut">
              <a:rPr lang="en-US" smtClean="0"/>
              <a:t>1/24/2024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174007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351772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30578ACC-22D6-47C1-A373-4FD133E34F3C}"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541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40441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531231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534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02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stilini düzenlemek için tıklayın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9D6E9DEC-419B-4CC5-A080-3B06BD5A8291}"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443923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363EFA5E-FA76-400D-B3DC-F0BA90E6D107}"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010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1/24/2024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6012822"/>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FC276C-E371-CEBD-002A-0784F454D16C}"/>
              </a:ext>
            </a:extLst>
          </p:cNvPr>
          <p:cNvSpPr>
            <a:spLocks noGrp="1"/>
          </p:cNvSpPr>
          <p:nvPr>
            <p:ph type="ctrTitle"/>
          </p:nvPr>
        </p:nvSpPr>
        <p:spPr>
          <a:xfrm>
            <a:off x="680322" y="2658895"/>
            <a:ext cx="8144134" cy="1373070"/>
          </a:xfrm>
        </p:spPr>
        <p:txBody>
          <a:bodyPr/>
          <a:lstStyle/>
          <a:p>
            <a:r>
              <a:rPr lang="tr-TR" sz="4200" dirty="0"/>
              <a:t>Time Series </a:t>
            </a:r>
            <a:r>
              <a:rPr lang="tr-TR" sz="4200" dirty="0" err="1"/>
              <a:t>Sentiment</a:t>
            </a:r>
            <a:r>
              <a:rPr lang="tr-TR" sz="4200" dirty="0"/>
              <a:t> Analysis </a:t>
            </a:r>
            <a:r>
              <a:rPr lang="tr-TR" sz="4200" dirty="0" err="1"/>
              <a:t>with</a:t>
            </a:r>
            <a:r>
              <a:rPr lang="tr-TR" sz="4200" dirty="0"/>
              <a:t> </a:t>
            </a:r>
            <a:r>
              <a:rPr lang="tr-TR" sz="4200" dirty="0" err="1"/>
              <a:t>LLMs</a:t>
            </a:r>
            <a:endParaRPr lang="tr-TR" sz="4200" dirty="0"/>
          </a:p>
        </p:txBody>
      </p:sp>
      <p:sp>
        <p:nvSpPr>
          <p:cNvPr id="3" name="Alt Başlık 2">
            <a:extLst>
              <a:ext uri="{FF2B5EF4-FFF2-40B4-BE49-F238E27FC236}">
                <a16:creationId xmlns:a16="http://schemas.microsoft.com/office/drawing/2014/main" id="{C2B2BEBB-3CA8-546B-6246-2D0DD9E63EFB}"/>
              </a:ext>
            </a:extLst>
          </p:cNvPr>
          <p:cNvSpPr>
            <a:spLocks noGrp="1"/>
          </p:cNvSpPr>
          <p:nvPr>
            <p:ph type="subTitle" idx="1"/>
          </p:nvPr>
        </p:nvSpPr>
        <p:spPr/>
        <p:txBody>
          <a:bodyPr/>
          <a:lstStyle/>
          <a:p>
            <a:r>
              <a:rPr lang="tr-TR" dirty="0"/>
              <a:t>Yusuf Taha Körkem</a:t>
            </a:r>
          </a:p>
          <a:p>
            <a:r>
              <a:rPr lang="tr-TR" dirty="0"/>
              <a:t>Mevlana Halit Kaya</a:t>
            </a:r>
          </a:p>
        </p:txBody>
      </p:sp>
    </p:spTree>
    <p:extLst>
      <p:ext uri="{BB962C8B-B14F-4D97-AF65-F5344CB8AC3E}">
        <p14:creationId xmlns:p14="http://schemas.microsoft.com/office/powerpoint/2010/main" val="667763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9EF5B2F-0939-7ECF-B079-DEB86A424E3E}"/>
              </a:ext>
            </a:extLst>
          </p:cNvPr>
          <p:cNvSpPr>
            <a:spLocks noGrp="1"/>
          </p:cNvSpPr>
          <p:nvPr>
            <p:ph type="title"/>
          </p:nvPr>
        </p:nvSpPr>
        <p:spPr/>
        <p:txBody>
          <a:bodyPr/>
          <a:lstStyle/>
          <a:p>
            <a:r>
              <a:rPr lang="tr-TR" dirty="0" err="1"/>
              <a:t>Some</a:t>
            </a:r>
            <a:r>
              <a:rPr lang="tr-TR" dirty="0"/>
              <a:t> </a:t>
            </a:r>
            <a:r>
              <a:rPr lang="tr-TR" dirty="0" err="1"/>
              <a:t>issues</a:t>
            </a:r>
            <a:r>
              <a:rPr lang="tr-TR" dirty="0"/>
              <a:t> </a:t>
            </a:r>
            <a:r>
              <a:rPr lang="tr-TR" dirty="0" err="1"/>
              <a:t>we</a:t>
            </a:r>
            <a:r>
              <a:rPr lang="tr-TR" dirty="0"/>
              <a:t> </a:t>
            </a:r>
            <a:r>
              <a:rPr lang="tr-TR" dirty="0" err="1"/>
              <a:t>faced</a:t>
            </a:r>
            <a:endParaRPr lang="tr-TR" dirty="0"/>
          </a:p>
        </p:txBody>
      </p:sp>
      <p:sp>
        <p:nvSpPr>
          <p:cNvPr id="5" name="İçerik Yer Tutucusu 4">
            <a:extLst>
              <a:ext uri="{FF2B5EF4-FFF2-40B4-BE49-F238E27FC236}">
                <a16:creationId xmlns:a16="http://schemas.microsoft.com/office/drawing/2014/main" id="{27714F14-53F3-404F-6761-89957200E53C}"/>
              </a:ext>
            </a:extLst>
          </p:cNvPr>
          <p:cNvSpPr>
            <a:spLocks noGrp="1"/>
          </p:cNvSpPr>
          <p:nvPr>
            <p:ph idx="1"/>
          </p:nvPr>
        </p:nvSpPr>
        <p:spPr/>
        <p:txBody>
          <a:bodyPr/>
          <a:lstStyle/>
          <a:p>
            <a:r>
              <a:rPr lang="tr-TR" dirty="0" err="1"/>
              <a:t>Review</a:t>
            </a:r>
            <a:r>
              <a:rPr lang="tr-TR" dirty="0"/>
              <a:t> </a:t>
            </a:r>
            <a:r>
              <a:rPr lang="tr-TR" dirty="0" err="1"/>
              <a:t>sentiment</a:t>
            </a:r>
            <a:r>
              <a:rPr lang="tr-TR" dirty="0"/>
              <a:t> </a:t>
            </a:r>
            <a:r>
              <a:rPr lang="tr-TR" dirty="0" err="1"/>
              <a:t>analysis</a:t>
            </a:r>
            <a:r>
              <a:rPr lang="tr-TR" dirty="0"/>
              <a:t> </a:t>
            </a:r>
            <a:r>
              <a:rPr lang="tr-TR" dirty="0" err="1"/>
              <a:t>one</a:t>
            </a:r>
            <a:r>
              <a:rPr lang="tr-TR" dirty="0"/>
              <a:t> </a:t>
            </a:r>
            <a:r>
              <a:rPr lang="tr-TR" dirty="0" err="1"/>
              <a:t>by</a:t>
            </a:r>
            <a:r>
              <a:rPr lang="tr-TR" dirty="0"/>
              <a:t> </a:t>
            </a:r>
            <a:r>
              <a:rPr lang="tr-TR" dirty="0" err="1"/>
              <a:t>one</a:t>
            </a:r>
            <a:r>
              <a:rPr lang="tr-TR" dirty="0"/>
              <a:t> (not </a:t>
            </a:r>
            <a:r>
              <a:rPr lang="tr-TR" dirty="0" err="1"/>
              <a:t>bulk</a:t>
            </a:r>
            <a:r>
              <a:rPr lang="tr-TR" dirty="0"/>
              <a:t>)</a:t>
            </a:r>
          </a:p>
          <a:p>
            <a:r>
              <a:rPr lang="tr-TR" dirty="0" err="1"/>
              <a:t>Responses</a:t>
            </a:r>
            <a:r>
              <a:rPr lang="tr-TR" dirty="0"/>
              <a:t> </a:t>
            </a:r>
            <a:r>
              <a:rPr lang="tr-TR" dirty="0" err="1"/>
              <a:t>cut</a:t>
            </a:r>
            <a:r>
              <a:rPr lang="tr-TR" dirty="0"/>
              <a:t> </a:t>
            </a:r>
            <a:r>
              <a:rPr lang="tr-TR" dirty="0" err="1"/>
              <a:t>off</a:t>
            </a:r>
            <a:r>
              <a:rPr lang="tr-TR" dirty="0"/>
              <a:t> </a:t>
            </a:r>
            <a:r>
              <a:rPr lang="tr-TR" dirty="0" err="1"/>
              <a:t>when</a:t>
            </a:r>
            <a:r>
              <a:rPr lang="tr-TR" dirty="0"/>
              <a:t> </a:t>
            </a:r>
            <a:r>
              <a:rPr lang="tr-TR" dirty="0" err="1"/>
              <a:t>exceeded</a:t>
            </a:r>
            <a:r>
              <a:rPr lang="tr-TR" dirty="0"/>
              <a:t> </a:t>
            </a:r>
            <a:r>
              <a:rPr lang="tr-TR" dirty="0" err="1"/>
              <a:t>token</a:t>
            </a:r>
            <a:r>
              <a:rPr lang="tr-TR" dirty="0"/>
              <a:t> limit</a:t>
            </a:r>
          </a:p>
          <a:p>
            <a:r>
              <a:rPr lang="tr-TR" dirty="0" err="1"/>
              <a:t>There</a:t>
            </a:r>
            <a:r>
              <a:rPr lang="tr-TR" dirty="0"/>
              <a:t> is not </a:t>
            </a:r>
            <a:r>
              <a:rPr lang="tr-TR" dirty="0" err="1"/>
              <a:t>enough</a:t>
            </a:r>
            <a:r>
              <a:rPr lang="tr-TR" dirty="0"/>
              <a:t> </a:t>
            </a:r>
            <a:r>
              <a:rPr lang="tr-TR" dirty="0" err="1"/>
              <a:t>positive</a:t>
            </a:r>
            <a:r>
              <a:rPr lang="tr-TR" dirty="0"/>
              <a:t> </a:t>
            </a:r>
            <a:r>
              <a:rPr lang="tr-TR" dirty="0" err="1"/>
              <a:t>comments</a:t>
            </a:r>
            <a:r>
              <a:rPr lang="tr-TR" dirty="0"/>
              <a:t> </a:t>
            </a:r>
            <a:r>
              <a:rPr lang="tr-TR" dirty="0" err="1"/>
              <a:t>about</a:t>
            </a:r>
            <a:r>
              <a:rPr lang="tr-TR" dirty="0"/>
              <a:t> </a:t>
            </a:r>
            <a:r>
              <a:rPr lang="tr-TR" dirty="0" err="1"/>
              <a:t>categories</a:t>
            </a:r>
            <a:endParaRPr lang="tr-TR" dirty="0"/>
          </a:p>
          <a:p>
            <a:r>
              <a:rPr lang="tr-TR" dirty="0"/>
              <a:t>LLM </a:t>
            </a:r>
            <a:r>
              <a:rPr lang="tr-TR" dirty="0" err="1"/>
              <a:t>wrongly</a:t>
            </a:r>
            <a:r>
              <a:rPr lang="tr-TR" dirty="0"/>
              <a:t> </a:t>
            </a:r>
            <a:r>
              <a:rPr lang="tr-TR" dirty="0" err="1"/>
              <a:t>evaluates</a:t>
            </a:r>
            <a:r>
              <a:rPr lang="tr-TR" dirty="0"/>
              <a:t> </a:t>
            </a:r>
            <a:r>
              <a:rPr lang="tr-TR" dirty="0" err="1"/>
              <a:t>insignificant</a:t>
            </a:r>
            <a:r>
              <a:rPr lang="tr-TR" dirty="0"/>
              <a:t> </a:t>
            </a:r>
            <a:r>
              <a:rPr lang="tr-TR" dirty="0" err="1"/>
              <a:t>reviews</a:t>
            </a:r>
            <a:r>
              <a:rPr lang="tr-TR" dirty="0"/>
              <a:t>, </a:t>
            </a:r>
            <a:r>
              <a:rPr lang="tr-TR" dirty="0" err="1"/>
              <a:t>uses</a:t>
            </a:r>
            <a:r>
              <a:rPr lang="tr-TR" dirty="0"/>
              <a:t> ‘Content’ as a </a:t>
            </a:r>
            <a:r>
              <a:rPr lang="tr-TR" dirty="0" err="1"/>
              <a:t>fallback</a:t>
            </a:r>
            <a:endParaRPr lang="tr-TR" dirty="0"/>
          </a:p>
          <a:p>
            <a:r>
              <a:rPr lang="tr-TR" dirty="0"/>
              <a:t>Using </a:t>
            </a:r>
            <a:r>
              <a:rPr lang="tr-TR" dirty="0" err="1"/>
              <a:t>fine-tuned</a:t>
            </a:r>
            <a:r>
              <a:rPr lang="tr-TR" dirty="0"/>
              <a:t> model </a:t>
            </a:r>
            <a:r>
              <a:rPr lang="tr-TR" dirty="0" err="1"/>
              <a:t>takes</a:t>
            </a:r>
            <a:r>
              <a:rPr lang="tr-TR" dirty="0"/>
              <a:t> a lot of time </a:t>
            </a:r>
            <a:r>
              <a:rPr lang="tr-TR" dirty="0" err="1"/>
              <a:t>until</a:t>
            </a:r>
            <a:r>
              <a:rPr lang="tr-TR" dirty="0"/>
              <a:t>…</a:t>
            </a:r>
          </a:p>
          <a:p>
            <a:r>
              <a:rPr lang="tr-TR" dirty="0"/>
              <a:t>Time OK, but </a:t>
            </a:r>
            <a:r>
              <a:rPr lang="tr-TR" dirty="0" err="1"/>
              <a:t>money</a:t>
            </a:r>
            <a:r>
              <a:rPr lang="tr-TR" dirty="0"/>
              <a:t>?</a:t>
            </a:r>
          </a:p>
        </p:txBody>
      </p:sp>
    </p:spTree>
    <p:extLst>
      <p:ext uri="{BB962C8B-B14F-4D97-AF65-F5344CB8AC3E}">
        <p14:creationId xmlns:p14="http://schemas.microsoft.com/office/powerpoint/2010/main" val="345037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8DAB94-022B-9560-6D34-9FD04AAC79FB}"/>
              </a:ext>
            </a:extLst>
          </p:cNvPr>
          <p:cNvSpPr>
            <a:spLocks noGrp="1"/>
          </p:cNvSpPr>
          <p:nvPr>
            <p:ph type="title"/>
          </p:nvPr>
        </p:nvSpPr>
        <p:spPr/>
        <p:txBody>
          <a:bodyPr/>
          <a:lstStyle/>
          <a:p>
            <a:r>
              <a:rPr lang="tr-TR" dirty="0" err="1"/>
              <a:t>Preprocessing</a:t>
            </a:r>
            <a:endParaRPr lang="tr-TR" dirty="0"/>
          </a:p>
        </p:txBody>
      </p:sp>
      <p:sp>
        <p:nvSpPr>
          <p:cNvPr id="3" name="İçerik Yer Tutucusu 2">
            <a:extLst>
              <a:ext uri="{FF2B5EF4-FFF2-40B4-BE49-F238E27FC236}">
                <a16:creationId xmlns:a16="http://schemas.microsoft.com/office/drawing/2014/main" id="{03C3FD73-ED48-8CAE-F48A-F8913F6CA165}"/>
              </a:ext>
            </a:extLst>
          </p:cNvPr>
          <p:cNvSpPr>
            <a:spLocks noGrp="1"/>
          </p:cNvSpPr>
          <p:nvPr>
            <p:ph idx="1"/>
          </p:nvPr>
        </p:nvSpPr>
        <p:spPr/>
        <p:txBody>
          <a:bodyPr/>
          <a:lstStyle/>
          <a:p>
            <a:r>
              <a:rPr lang="tr-TR" dirty="0" err="1"/>
              <a:t>Reducing</a:t>
            </a:r>
            <a:r>
              <a:rPr lang="tr-TR" dirty="0"/>
              <a:t> </a:t>
            </a:r>
            <a:r>
              <a:rPr lang="tr-TR" dirty="0" err="1"/>
              <a:t>tokens</a:t>
            </a:r>
            <a:endParaRPr lang="tr-TR" dirty="0"/>
          </a:p>
          <a:p>
            <a:r>
              <a:rPr lang="tr-TR" dirty="0" err="1"/>
              <a:t>Removing</a:t>
            </a:r>
            <a:r>
              <a:rPr lang="tr-TR" dirty="0"/>
              <a:t> </a:t>
            </a:r>
            <a:r>
              <a:rPr lang="tr-TR" dirty="0" err="1"/>
              <a:t>all</a:t>
            </a:r>
            <a:r>
              <a:rPr lang="tr-TR" dirty="0"/>
              <a:t> </a:t>
            </a:r>
            <a:r>
              <a:rPr lang="tr-TR" dirty="0" err="1"/>
              <a:t>emojis</a:t>
            </a:r>
            <a:endParaRPr lang="tr-TR" dirty="0"/>
          </a:p>
          <a:p>
            <a:r>
              <a:rPr lang="tr-TR" dirty="0" err="1"/>
              <a:t>Replacement</a:t>
            </a:r>
            <a:r>
              <a:rPr lang="tr-TR" dirty="0"/>
              <a:t> </a:t>
            </a:r>
            <a:r>
              <a:rPr lang="tr-TR" dirty="0" err="1"/>
              <a:t>repetitive</a:t>
            </a:r>
            <a:r>
              <a:rPr lang="tr-TR" dirty="0"/>
              <a:t> </a:t>
            </a:r>
            <a:r>
              <a:rPr lang="tr-TR" dirty="0" err="1"/>
              <a:t>characters</a:t>
            </a:r>
            <a:r>
              <a:rPr lang="tr-TR" dirty="0"/>
              <a:t> </a:t>
            </a:r>
            <a:r>
              <a:rPr lang="tr-TR" dirty="0" err="1"/>
              <a:t>because</a:t>
            </a:r>
            <a:r>
              <a:rPr lang="en-US" dirty="0"/>
              <a:t> </a:t>
            </a:r>
            <a:r>
              <a:rPr lang="tr-TR" dirty="0"/>
              <a:t>of </a:t>
            </a:r>
            <a:r>
              <a:rPr lang="en-US" dirty="0"/>
              <a:t>the OpenAI API</a:t>
            </a:r>
            <a:r>
              <a:rPr lang="tr-TR" dirty="0"/>
              <a:t> </a:t>
            </a:r>
            <a:r>
              <a:rPr lang="en-US" dirty="0"/>
              <a:t>prohibit</a:t>
            </a:r>
            <a:r>
              <a:rPr lang="tr-TR" dirty="0" err="1"/>
              <a:t>ion</a:t>
            </a:r>
            <a:endParaRPr lang="tr-TR" dirty="0"/>
          </a:p>
          <a:p>
            <a:r>
              <a:rPr lang="tr-TR" dirty="0" err="1"/>
              <a:t>Finally</a:t>
            </a:r>
            <a:r>
              <a:rPr lang="tr-TR" dirty="0"/>
              <a:t>, </a:t>
            </a:r>
            <a:r>
              <a:rPr lang="tr-TR" dirty="0" err="1"/>
              <a:t>eliminate</a:t>
            </a:r>
            <a:r>
              <a:rPr lang="tr-TR" dirty="0"/>
              <a:t> </a:t>
            </a:r>
            <a:r>
              <a:rPr lang="tr-TR" dirty="0" err="1"/>
              <a:t>reviews</a:t>
            </a:r>
            <a:r>
              <a:rPr lang="tr-TR" dirty="0"/>
              <a:t> </a:t>
            </a:r>
            <a:r>
              <a:rPr lang="tr-TR" dirty="0" err="1"/>
              <a:t>which</a:t>
            </a:r>
            <a:r>
              <a:rPr lang="tr-TR" dirty="0"/>
              <a:t> is </a:t>
            </a:r>
            <a:r>
              <a:rPr lang="tr-TR" dirty="0" err="1"/>
              <a:t>entirely</a:t>
            </a:r>
            <a:r>
              <a:rPr lang="tr-TR" dirty="0"/>
              <a:t> </a:t>
            </a:r>
            <a:r>
              <a:rPr lang="tr-TR" dirty="0" err="1"/>
              <a:t>blank</a:t>
            </a:r>
            <a:endParaRPr lang="tr-TR" dirty="0"/>
          </a:p>
        </p:txBody>
      </p:sp>
    </p:spTree>
    <p:extLst>
      <p:ext uri="{BB962C8B-B14F-4D97-AF65-F5344CB8AC3E}">
        <p14:creationId xmlns:p14="http://schemas.microsoft.com/office/powerpoint/2010/main" val="387120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2C0789-0F06-B84A-74A5-0DE94273E4DE}"/>
              </a:ext>
            </a:extLst>
          </p:cNvPr>
          <p:cNvSpPr>
            <a:spLocks noGrp="1"/>
          </p:cNvSpPr>
          <p:nvPr>
            <p:ph type="title"/>
          </p:nvPr>
        </p:nvSpPr>
        <p:spPr/>
        <p:txBody>
          <a:bodyPr/>
          <a:lstStyle/>
          <a:p>
            <a:r>
              <a:rPr lang="tr-TR" dirty="0" err="1"/>
              <a:t>Dissatisfaction</a:t>
            </a:r>
            <a:r>
              <a:rPr lang="tr-TR" dirty="0"/>
              <a:t> </a:t>
            </a:r>
            <a:r>
              <a:rPr lang="tr-TR" dirty="0" err="1"/>
              <a:t>Categories</a:t>
            </a:r>
            <a:endParaRPr lang="tr-TR" dirty="0"/>
          </a:p>
        </p:txBody>
      </p:sp>
      <p:sp>
        <p:nvSpPr>
          <p:cNvPr id="3" name="İçerik Yer Tutucusu 2">
            <a:extLst>
              <a:ext uri="{FF2B5EF4-FFF2-40B4-BE49-F238E27FC236}">
                <a16:creationId xmlns:a16="http://schemas.microsoft.com/office/drawing/2014/main" id="{06E5331D-4E29-FDED-AA3D-756D66246641}"/>
              </a:ext>
            </a:extLst>
          </p:cNvPr>
          <p:cNvSpPr>
            <a:spLocks noGrp="1"/>
          </p:cNvSpPr>
          <p:nvPr>
            <p:ph idx="1"/>
          </p:nvPr>
        </p:nvSpPr>
        <p:spPr>
          <a:xfrm>
            <a:off x="680321" y="2336873"/>
            <a:ext cx="9613861" cy="4230182"/>
          </a:xfrm>
        </p:spPr>
        <p:txBody>
          <a:bodyPr>
            <a:normAutofit fontScale="77500" lnSpcReduction="20000"/>
          </a:bodyPr>
          <a:lstStyle/>
          <a:p>
            <a:r>
              <a:rPr lang="en-US" b="1" dirty="0"/>
              <a:t>Content:</a:t>
            </a:r>
            <a:r>
              <a:rPr lang="tr-TR" b="1" dirty="0"/>
              <a:t> </a:t>
            </a:r>
            <a:r>
              <a:rPr lang="en-US" dirty="0"/>
              <a:t>Complaints regarding available content, visibility, selection, deletion, removal, difficulty in finding, recommendation, leakage of new content, location-based content issues, subtitles, localization, quality adjustment, or poor video or audio quality may fall under this category.</a:t>
            </a:r>
          </a:p>
          <a:p>
            <a:r>
              <a:rPr lang="en-US" b="1" dirty="0"/>
              <a:t>UI/UX: </a:t>
            </a:r>
            <a:r>
              <a:rPr lang="en-US" dirty="0"/>
              <a:t>Customization, navigation, user interface, user experience, and app usage difficulties are some of the topics that may be covered in this section.</a:t>
            </a:r>
          </a:p>
          <a:p>
            <a:r>
              <a:rPr lang="en-US" b="1" dirty="0"/>
              <a:t>Bugs/stability: </a:t>
            </a:r>
            <a:r>
              <a:rPr lang="en-US" dirty="0"/>
              <a:t>Bug reports, screen brightness complaints (high or low), black screen issues, and other technical issues may fall under this category.</a:t>
            </a:r>
          </a:p>
          <a:p>
            <a:r>
              <a:rPr lang="en-US" b="1" dirty="0"/>
              <a:t>Customer service: </a:t>
            </a:r>
            <a:r>
              <a:rPr lang="en-US" dirty="0"/>
              <a:t>Complaints pertaining to a range of customer service-related issues may fall under this category.</a:t>
            </a:r>
          </a:p>
          <a:p>
            <a:r>
              <a:rPr lang="en-US" b="1" dirty="0"/>
              <a:t>Subscription/payment: </a:t>
            </a:r>
            <a:r>
              <a:rPr lang="en-US" dirty="0"/>
              <a:t>This topic may include complaints about pricing policies, rising subscription fees, overpriced services, invoicing problems, payment problems, cancellation of subscriptions, or problems with a monthly subscription cost.</a:t>
            </a:r>
          </a:p>
          <a:p>
            <a:r>
              <a:rPr lang="en-US" b="1" dirty="0"/>
              <a:t>Downloading/connection:</a:t>
            </a:r>
            <a:r>
              <a:rPr lang="en-US" dirty="0"/>
              <a:t> This topic may include complaints about proxy errors, login issues, connectivity issues, casting issues, auto-download capabilities, and downloading issues.</a:t>
            </a:r>
            <a:endParaRPr lang="tr-TR" dirty="0"/>
          </a:p>
        </p:txBody>
      </p:sp>
    </p:spTree>
    <p:extLst>
      <p:ext uri="{BB962C8B-B14F-4D97-AF65-F5344CB8AC3E}">
        <p14:creationId xmlns:p14="http://schemas.microsoft.com/office/powerpoint/2010/main" val="3532241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Future</a:t>
            </a:r>
            <a:r>
              <a:rPr lang="tr-TR" dirty="0"/>
              <a:t> </a:t>
            </a:r>
            <a:r>
              <a:rPr lang="tr-TR" dirty="0" err="1"/>
              <a:t>Prediction</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LSTM</a:t>
            </a:r>
          </a:p>
        </p:txBody>
      </p:sp>
    </p:spTree>
    <p:extLst>
      <p:ext uri="{BB962C8B-B14F-4D97-AF65-F5344CB8AC3E}">
        <p14:creationId xmlns:p14="http://schemas.microsoft.com/office/powerpoint/2010/main" val="3251257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8B6992-740D-D431-9F97-BC124A069E8D}"/>
              </a:ext>
            </a:extLst>
          </p:cNvPr>
          <p:cNvSpPr>
            <a:spLocks noGrp="1"/>
          </p:cNvSpPr>
          <p:nvPr>
            <p:ph type="title"/>
          </p:nvPr>
        </p:nvSpPr>
        <p:spPr/>
        <p:txBody>
          <a:bodyPr/>
          <a:lstStyle/>
          <a:p>
            <a:r>
              <a:rPr lang="tr-TR" dirty="0"/>
              <a:t>LSTM Architecture</a:t>
            </a:r>
          </a:p>
        </p:txBody>
      </p:sp>
      <p:pic>
        <p:nvPicPr>
          <p:cNvPr id="5" name="İçerik Yer Tutucusu 4" descr="diyagram, ekran görüntüsü, çizgi, plan içeren bir resim&#10;&#10;Açıklama otomatik olarak oluşturuldu">
            <a:extLst>
              <a:ext uri="{FF2B5EF4-FFF2-40B4-BE49-F238E27FC236}">
                <a16:creationId xmlns:a16="http://schemas.microsoft.com/office/drawing/2014/main" id="{8E0D58FC-1C68-62B2-8004-9F9E5B3524B3}"/>
              </a:ext>
            </a:extLst>
          </p:cNvPr>
          <p:cNvPicPr>
            <a:picLocks noGrp="1" noChangeAspect="1"/>
          </p:cNvPicPr>
          <p:nvPr>
            <p:ph idx="1"/>
          </p:nvPr>
        </p:nvPicPr>
        <p:blipFill>
          <a:blip r:embed="rId2"/>
          <a:stretch>
            <a:fillRect/>
          </a:stretch>
        </p:blipFill>
        <p:spPr>
          <a:xfrm>
            <a:off x="2424048" y="2572411"/>
            <a:ext cx="7108780" cy="3598863"/>
          </a:xfrm>
        </p:spPr>
      </p:pic>
    </p:spTree>
    <p:extLst>
      <p:ext uri="{BB962C8B-B14F-4D97-AF65-F5344CB8AC3E}">
        <p14:creationId xmlns:p14="http://schemas.microsoft.com/office/powerpoint/2010/main" val="221977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a:t>LLM Training Format</a:t>
            </a:r>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err="1"/>
              <a:t>Prompt</a:t>
            </a:r>
            <a:endParaRPr lang="tr-TR" dirty="0"/>
          </a:p>
          <a:p>
            <a:r>
              <a:rPr lang="tr-TR" dirty="0" err="1"/>
              <a:t>Input</a:t>
            </a:r>
            <a:endParaRPr lang="tr-TR" dirty="0"/>
          </a:p>
          <a:p>
            <a:r>
              <a:rPr lang="tr-TR" dirty="0" err="1"/>
              <a:t>Response</a:t>
            </a:r>
            <a:endParaRPr lang="tr-TR" dirty="0"/>
          </a:p>
        </p:txBody>
      </p:sp>
    </p:spTree>
    <p:extLst>
      <p:ext uri="{BB962C8B-B14F-4D97-AF65-F5344CB8AC3E}">
        <p14:creationId xmlns:p14="http://schemas.microsoft.com/office/powerpoint/2010/main" val="1220971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DE9186-B2D6-B75A-FDD0-F001F85F4CBB}"/>
              </a:ext>
            </a:extLst>
          </p:cNvPr>
          <p:cNvSpPr>
            <a:spLocks noGrp="1"/>
          </p:cNvSpPr>
          <p:nvPr>
            <p:ph type="title"/>
          </p:nvPr>
        </p:nvSpPr>
        <p:spPr/>
        <p:txBody>
          <a:bodyPr/>
          <a:lstStyle/>
          <a:p>
            <a:r>
              <a:rPr lang="tr-TR" dirty="0" err="1"/>
              <a:t>Prompt</a:t>
            </a:r>
            <a:endParaRPr lang="tr-TR" dirty="0"/>
          </a:p>
        </p:txBody>
      </p:sp>
      <p:sp>
        <p:nvSpPr>
          <p:cNvPr id="3" name="İçerik Yer Tutucusu 2">
            <a:extLst>
              <a:ext uri="{FF2B5EF4-FFF2-40B4-BE49-F238E27FC236}">
                <a16:creationId xmlns:a16="http://schemas.microsoft.com/office/drawing/2014/main" id="{2DE868B4-67AD-55DE-558A-A4D75B83B1A3}"/>
              </a:ext>
            </a:extLst>
          </p:cNvPr>
          <p:cNvSpPr>
            <a:spLocks noGrp="1"/>
          </p:cNvSpPr>
          <p:nvPr>
            <p:ph idx="1"/>
          </p:nvPr>
        </p:nvSpPr>
        <p:spPr>
          <a:xfrm>
            <a:off x="680321" y="2336873"/>
            <a:ext cx="10866057" cy="3639978"/>
          </a:xfrm>
        </p:spPr>
        <p:txBody>
          <a:bodyPr>
            <a:normAutofit fontScale="92500"/>
          </a:bodyPr>
          <a:lstStyle/>
          <a:p>
            <a:pPr>
              <a:lnSpc>
                <a:spcPct val="100000"/>
              </a:lnSpc>
            </a:pPr>
            <a:r>
              <a:rPr lang="en-US" dirty="0"/>
              <a:t>You're an AI assistant capable of performing multi-aspect sentiment analysis on user review data. Analyze the emotion and sentiment behind each review, and find dissatisfaction categories it based on only the followings: Content, UI/UX, Bugs/stability, Customer service, Subscription/payment, Downloading/connection. If a review falls under multiple categories, return as an alphabetically sorted array containing all of those categories. If a review does not fall under any of these categories, return an empty array. Hence, each dissatisfaction array has zero or more categories. You are given an reviews object which the key is id and the value is review. Each review should be analyzed independently of the other. You must return output for every inputs given to you.</a:t>
            </a:r>
            <a:endParaRPr lang="tr-TR" dirty="0"/>
          </a:p>
        </p:txBody>
      </p:sp>
    </p:spTree>
    <p:extLst>
      <p:ext uri="{BB962C8B-B14F-4D97-AF65-F5344CB8AC3E}">
        <p14:creationId xmlns:p14="http://schemas.microsoft.com/office/powerpoint/2010/main" val="2562941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DE9186-B2D6-B75A-FDD0-F001F85F4CBB}"/>
              </a:ext>
            </a:extLst>
          </p:cNvPr>
          <p:cNvSpPr>
            <a:spLocks noGrp="1"/>
          </p:cNvSpPr>
          <p:nvPr>
            <p:ph type="title"/>
          </p:nvPr>
        </p:nvSpPr>
        <p:spPr/>
        <p:txBody>
          <a:bodyPr/>
          <a:lstStyle/>
          <a:p>
            <a:r>
              <a:rPr lang="tr-TR" dirty="0" err="1"/>
              <a:t>Input</a:t>
            </a:r>
            <a:endParaRPr lang="tr-TR" dirty="0"/>
          </a:p>
        </p:txBody>
      </p:sp>
      <p:sp>
        <p:nvSpPr>
          <p:cNvPr id="3" name="İçerik Yer Tutucusu 2">
            <a:extLst>
              <a:ext uri="{FF2B5EF4-FFF2-40B4-BE49-F238E27FC236}">
                <a16:creationId xmlns:a16="http://schemas.microsoft.com/office/drawing/2014/main" id="{2DE868B4-67AD-55DE-558A-A4D75B83B1A3}"/>
              </a:ext>
            </a:extLst>
          </p:cNvPr>
          <p:cNvSpPr>
            <a:spLocks noGrp="1"/>
          </p:cNvSpPr>
          <p:nvPr>
            <p:ph idx="1"/>
          </p:nvPr>
        </p:nvSpPr>
        <p:spPr>
          <a:xfrm>
            <a:off x="680321" y="2336873"/>
            <a:ext cx="9943344" cy="3599316"/>
          </a:xfrm>
        </p:spPr>
        <p:txBody>
          <a:bodyPr/>
          <a:lstStyle/>
          <a:p>
            <a:pPr>
              <a:lnSpc>
                <a:spcPct val="100000"/>
              </a:lnSpc>
            </a:pPr>
            <a:r>
              <a:rPr lang="en-US" dirty="0"/>
              <a:t>{708:\"I'm a customer since 2016. All of a sudden, while watching a show, I got logged out and my profile disappeared. After contacting the customer service I've been told that they can't help me because </a:t>
            </a:r>
            <a:r>
              <a:rPr lang="en-US" dirty="0" err="1"/>
              <a:t>tha</a:t>
            </a:r>
            <a:r>
              <a:rPr lang="en-US" dirty="0"/>
              <a:t> main account holder has to contact them (my </a:t>
            </a:r>
            <a:r>
              <a:rPr lang="en-US" dirty="0" err="1"/>
              <a:t>flatmate</a:t>
            </a:r>
            <a:r>
              <a:rPr lang="en-US" dirty="0"/>
              <a:t> and I share one account). It's his email address but my bank account is being charged every month. I wasn't </a:t>
            </a:r>
            <a:r>
              <a:rPr lang="en-US" dirty="0" err="1"/>
              <a:t>gonna</a:t>
            </a:r>
            <a:r>
              <a:rPr lang="en-US" dirty="0"/>
              <a:t> bother him while he is on holidays - they said that there's nothing they can do. Unbelievable. I cancelled the subscription.\"}</a:t>
            </a:r>
            <a:endParaRPr lang="tr-TR" dirty="0"/>
          </a:p>
        </p:txBody>
      </p:sp>
    </p:spTree>
    <p:extLst>
      <p:ext uri="{BB962C8B-B14F-4D97-AF65-F5344CB8AC3E}">
        <p14:creationId xmlns:p14="http://schemas.microsoft.com/office/powerpoint/2010/main" val="1197589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DE9186-B2D6-B75A-FDD0-F001F85F4CBB}"/>
              </a:ext>
            </a:extLst>
          </p:cNvPr>
          <p:cNvSpPr>
            <a:spLocks noGrp="1"/>
          </p:cNvSpPr>
          <p:nvPr>
            <p:ph type="title"/>
          </p:nvPr>
        </p:nvSpPr>
        <p:spPr/>
        <p:txBody>
          <a:bodyPr/>
          <a:lstStyle/>
          <a:p>
            <a:r>
              <a:rPr lang="tr-TR" dirty="0" err="1"/>
              <a:t>Response</a:t>
            </a:r>
            <a:endParaRPr lang="tr-TR" dirty="0"/>
          </a:p>
        </p:txBody>
      </p:sp>
      <p:sp>
        <p:nvSpPr>
          <p:cNvPr id="3" name="İçerik Yer Tutucusu 2">
            <a:extLst>
              <a:ext uri="{FF2B5EF4-FFF2-40B4-BE49-F238E27FC236}">
                <a16:creationId xmlns:a16="http://schemas.microsoft.com/office/drawing/2014/main" id="{2DE868B4-67AD-55DE-558A-A4D75B83B1A3}"/>
              </a:ext>
            </a:extLst>
          </p:cNvPr>
          <p:cNvSpPr>
            <a:spLocks noGrp="1"/>
          </p:cNvSpPr>
          <p:nvPr>
            <p:ph idx="1"/>
          </p:nvPr>
        </p:nvSpPr>
        <p:spPr>
          <a:xfrm>
            <a:off x="680321" y="2336873"/>
            <a:ext cx="10658239" cy="3599316"/>
          </a:xfrm>
        </p:spPr>
        <p:txBody>
          <a:bodyPr/>
          <a:lstStyle/>
          <a:p>
            <a:r>
              <a:rPr lang="en-US" dirty="0"/>
              <a:t>{708:[\"Bugs/stability\",\"Customer</a:t>
            </a:r>
            <a:r>
              <a:rPr lang="tr-TR" dirty="0"/>
              <a:t> </a:t>
            </a:r>
            <a:r>
              <a:rPr lang="en-US" dirty="0"/>
              <a:t>service\",\"Subscription/payment\"]}</a:t>
            </a:r>
            <a:endParaRPr lang="tr-TR" dirty="0"/>
          </a:p>
        </p:txBody>
      </p:sp>
    </p:spTree>
    <p:extLst>
      <p:ext uri="{BB962C8B-B14F-4D97-AF65-F5344CB8AC3E}">
        <p14:creationId xmlns:p14="http://schemas.microsoft.com/office/powerpoint/2010/main" val="159409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Fine</a:t>
            </a:r>
            <a:r>
              <a:rPr lang="tr-TR" dirty="0"/>
              <a:t> </a:t>
            </a:r>
            <a:r>
              <a:rPr lang="tr-TR" dirty="0" err="1"/>
              <a:t>Tuning</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a:t>
            </a:r>
          </a:p>
        </p:txBody>
      </p:sp>
    </p:spTree>
    <p:extLst>
      <p:ext uri="{BB962C8B-B14F-4D97-AF65-F5344CB8AC3E}">
        <p14:creationId xmlns:p14="http://schemas.microsoft.com/office/powerpoint/2010/main" val="186299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Related</a:t>
            </a:r>
            <a:r>
              <a:rPr lang="tr-TR" dirty="0"/>
              <a:t> </a:t>
            </a:r>
            <a:r>
              <a:rPr lang="tr-TR" dirty="0" err="1"/>
              <a:t>Studies</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en-US" dirty="0" err="1"/>
              <a:t>Georgoula</a:t>
            </a:r>
            <a:r>
              <a:rPr lang="en-US" dirty="0"/>
              <a:t> et al.'s study</a:t>
            </a:r>
            <a:endParaRPr lang="tr-TR" dirty="0"/>
          </a:p>
          <a:p>
            <a:r>
              <a:rPr lang="tr-TR" dirty="0"/>
              <a:t>Ali </a:t>
            </a:r>
            <a:r>
              <a:rPr lang="tr-TR" dirty="0" err="1"/>
              <a:t>Asgarov's</a:t>
            </a:r>
            <a:r>
              <a:rPr lang="tr-TR" dirty="0"/>
              <a:t> </a:t>
            </a:r>
            <a:r>
              <a:rPr lang="tr-TR" dirty="0" err="1"/>
              <a:t>research</a:t>
            </a:r>
            <a:endParaRPr lang="tr-TR" dirty="0"/>
          </a:p>
        </p:txBody>
      </p:sp>
    </p:spTree>
    <p:extLst>
      <p:ext uri="{BB962C8B-B14F-4D97-AF65-F5344CB8AC3E}">
        <p14:creationId xmlns:p14="http://schemas.microsoft.com/office/powerpoint/2010/main" val="2150541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8B6992-740D-D431-9F97-BC124A069E8D}"/>
              </a:ext>
            </a:extLst>
          </p:cNvPr>
          <p:cNvSpPr>
            <a:spLocks noGrp="1"/>
          </p:cNvSpPr>
          <p:nvPr>
            <p:ph type="title"/>
          </p:nvPr>
        </p:nvSpPr>
        <p:spPr/>
        <p:txBody>
          <a:bodyPr/>
          <a:lstStyle/>
          <a:p>
            <a:r>
              <a:rPr lang="tr-TR" dirty="0" err="1"/>
              <a:t>What</a:t>
            </a:r>
            <a:r>
              <a:rPr lang="tr-TR" dirty="0"/>
              <a:t>? </a:t>
            </a:r>
            <a:r>
              <a:rPr lang="tr-TR" dirty="0" err="1"/>
              <a:t>Why</a:t>
            </a:r>
            <a:r>
              <a:rPr lang="tr-TR" dirty="0"/>
              <a:t>?</a:t>
            </a:r>
          </a:p>
        </p:txBody>
      </p:sp>
      <p:pic>
        <p:nvPicPr>
          <p:cNvPr id="8" name="İçerik Yer Tutucusu 7" descr="metin, ekran görüntüsü, doküman, belge, yazı tipi içeren bir resim&#10;&#10;Açıklama otomatik olarak oluşturuldu">
            <a:extLst>
              <a:ext uri="{FF2B5EF4-FFF2-40B4-BE49-F238E27FC236}">
                <a16:creationId xmlns:a16="http://schemas.microsoft.com/office/drawing/2014/main" id="{29DA20BD-BB8D-544F-7F61-1511068AB671}"/>
              </a:ext>
            </a:extLst>
          </p:cNvPr>
          <p:cNvPicPr>
            <a:picLocks noGrp="1" noChangeAspect="1"/>
          </p:cNvPicPr>
          <p:nvPr>
            <p:ph idx="1"/>
          </p:nvPr>
        </p:nvPicPr>
        <p:blipFill>
          <a:blip r:embed="rId2"/>
          <a:stretch>
            <a:fillRect/>
          </a:stretch>
        </p:blipFill>
        <p:spPr>
          <a:xfrm>
            <a:off x="514783" y="2597613"/>
            <a:ext cx="10503532" cy="3271172"/>
          </a:xfrm>
          <a:prstGeom prst="rect">
            <a:avLst/>
          </a:prstGeom>
        </p:spPr>
      </p:pic>
    </p:spTree>
    <p:extLst>
      <p:ext uri="{BB962C8B-B14F-4D97-AF65-F5344CB8AC3E}">
        <p14:creationId xmlns:p14="http://schemas.microsoft.com/office/powerpoint/2010/main" val="2845163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9ED6A-C0E0-BBBF-E407-5ED245251413}"/>
              </a:ext>
            </a:extLst>
          </p:cNvPr>
          <p:cNvSpPr>
            <a:spLocks noGrp="1"/>
          </p:cNvSpPr>
          <p:nvPr>
            <p:ph type="title"/>
          </p:nvPr>
        </p:nvSpPr>
        <p:spPr/>
        <p:txBody>
          <a:bodyPr/>
          <a:lstStyle/>
          <a:p>
            <a:r>
              <a:rPr lang="tr-TR" dirty="0"/>
              <a:t>GPT-3.5 Turbo 0613 </a:t>
            </a:r>
            <a:r>
              <a:rPr lang="tr-TR" dirty="0" err="1"/>
              <a:t>vs</a:t>
            </a:r>
            <a:r>
              <a:rPr lang="tr-TR" dirty="0"/>
              <a:t> GPT-3.5 Turbo 1106</a:t>
            </a:r>
          </a:p>
        </p:txBody>
      </p:sp>
      <p:pic>
        <p:nvPicPr>
          <p:cNvPr id="4" name="İçerik Yer Tutucusu 3" descr="metin, yazı tipi, ekran görüntüsü içeren bir resim&#10;&#10;Açıklama otomatik olarak oluşturuldu">
            <a:extLst>
              <a:ext uri="{FF2B5EF4-FFF2-40B4-BE49-F238E27FC236}">
                <a16:creationId xmlns:a16="http://schemas.microsoft.com/office/drawing/2014/main" id="{B79D8DF3-CEDD-B80C-EAFC-5A7902ADE741}"/>
              </a:ext>
            </a:extLst>
          </p:cNvPr>
          <p:cNvPicPr>
            <a:picLocks noGrp="1" noChangeAspect="1"/>
          </p:cNvPicPr>
          <p:nvPr>
            <p:ph idx="1"/>
          </p:nvPr>
        </p:nvPicPr>
        <p:blipFill>
          <a:blip r:embed="rId2"/>
          <a:stretch>
            <a:fillRect/>
          </a:stretch>
        </p:blipFill>
        <p:spPr>
          <a:xfrm>
            <a:off x="1995140" y="2383025"/>
            <a:ext cx="8079886" cy="2561407"/>
          </a:xfrm>
          <a:prstGeom prst="rect">
            <a:avLst/>
          </a:prstGeom>
        </p:spPr>
      </p:pic>
      <p:pic>
        <p:nvPicPr>
          <p:cNvPr id="5" name="Resim 4" descr="metin, ekran görüntüsü, yazı tipi içeren bir resim&#10;&#10;Açıklama otomatik olarak oluşturuldu">
            <a:extLst>
              <a:ext uri="{FF2B5EF4-FFF2-40B4-BE49-F238E27FC236}">
                <a16:creationId xmlns:a16="http://schemas.microsoft.com/office/drawing/2014/main" id="{A42F73B0-A717-A5A0-2892-2BEB0F1B4DD2}"/>
              </a:ext>
            </a:extLst>
          </p:cNvPr>
          <p:cNvPicPr>
            <a:picLocks noChangeAspect="1"/>
          </p:cNvPicPr>
          <p:nvPr/>
        </p:nvPicPr>
        <p:blipFill rotWithShape="1">
          <a:blip r:embed="rId3"/>
          <a:srcRect l="5761" t="17613" r="7691" b="40753"/>
          <a:stretch/>
        </p:blipFill>
        <p:spPr>
          <a:xfrm>
            <a:off x="1895302" y="5320146"/>
            <a:ext cx="8398880" cy="1017574"/>
          </a:xfrm>
          <a:prstGeom prst="rect">
            <a:avLst/>
          </a:prstGeom>
        </p:spPr>
      </p:pic>
    </p:spTree>
    <p:extLst>
      <p:ext uri="{BB962C8B-B14F-4D97-AF65-F5344CB8AC3E}">
        <p14:creationId xmlns:p14="http://schemas.microsoft.com/office/powerpoint/2010/main" val="335678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Resim 9" descr="metin, ekran görüntüsü, çizgi, öykü gelişim çizgisi; kumpas; grafiğini çıkarma içeren bir resim&#10;&#10;Açıklama otomatik olarak oluşturuldu">
            <a:extLst>
              <a:ext uri="{FF2B5EF4-FFF2-40B4-BE49-F238E27FC236}">
                <a16:creationId xmlns:a16="http://schemas.microsoft.com/office/drawing/2014/main" id="{9C5BDCFB-853C-6688-C2BA-F872EDE1CA73}"/>
              </a:ext>
            </a:extLst>
          </p:cNvPr>
          <p:cNvPicPr>
            <a:picLocks noChangeAspect="1"/>
          </p:cNvPicPr>
          <p:nvPr/>
        </p:nvPicPr>
        <p:blipFill rotWithShape="1">
          <a:blip r:embed="rId2"/>
          <a:srcRect t="38662"/>
          <a:stretch/>
        </p:blipFill>
        <p:spPr>
          <a:xfrm>
            <a:off x="1031834" y="3542474"/>
            <a:ext cx="8277363" cy="2712527"/>
          </a:xfrm>
          <a:prstGeom prst="rect">
            <a:avLst/>
          </a:prstGeom>
        </p:spPr>
      </p:pic>
      <p:pic>
        <p:nvPicPr>
          <p:cNvPr id="12" name="Resim 11" descr="metin, diyagram, ekran görüntüsü, öykü gelişim çizgisi; kumpas; grafiğini çıkarma içeren bir resim&#10;&#10;Açıklama otomatik olarak oluşturuldu">
            <a:extLst>
              <a:ext uri="{FF2B5EF4-FFF2-40B4-BE49-F238E27FC236}">
                <a16:creationId xmlns:a16="http://schemas.microsoft.com/office/drawing/2014/main" id="{2BBE02F2-19A5-CD30-D5A5-F02F2625E77C}"/>
              </a:ext>
            </a:extLst>
          </p:cNvPr>
          <p:cNvPicPr>
            <a:picLocks noChangeAspect="1"/>
          </p:cNvPicPr>
          <p:nvPr/>
        </p:nvPicPr>
        <p:blipFill rotWithShape="1">
          <a:blip r:embed="rId3"/>
          <a:srcRect t="37867"/>
          <a:stretch/>
        </p:blipFill>
        <p:spPr>
          <a:xfrm>
            <a:off x="1031835" y="251251"/>
            <a:ext cx="8277363" cy="2743199"/>
          </a:xfrm>
          <a:prstGeom prst="rect">
            <a:avLst/>
          </a:prstGeom>
        </p:spPr>
      </p:pic>
      <p:sp>
        <p:nvSpPr>
          <p:cNvPr id="13" name="Metin kutusu 12">
            <a:extLst>
              <a:ext uri="{FF2B5EF4-FFF2-40B4-BE49-F238E27FC236}">
                <a16:creationId xmlns:a16="http://schemas.microsoft.com/office/drawing/2014/main" id="{4C30809C-523D-CFF7-3016-BD9A2404A2DE}"/>
              </a:ext>
            </a:extLst>
          </p:cNvPr>
          <p:cNvSpPr txBox="1"/>
          <p:nvPr/>
        </p:nvSpPr>
        <p:spPr>
          <a:xfrm>
            <a:off x="973646" y="3007750"/>
            <a:ext cx="7089699" cy="307777"/>
          </a:xfrm>
          <a:prstGeom prst="rect">
            <a:avLst/>
          </a:prstGeom>
          <a:noFill/>
        </p:spPr>
        <p:txBody>
          <a:bodyPr wrap="square" rtlCol="0">
            <a:spAutoFit/>
          </a:bodyPr>
          <a:lstStyle/>
          <a:p>
            <a:r>
              <a:rPr lang="tr-TR" sz="1400" dirty="0"/>
              <a:t>GPT-3.5 Turbo 0613 Learning </a:t>
            </a:r>
            <a:r>
              <a:rPr lang="tr-TR" sz="1400" dirty="0" err="1"/>
              <a:t>Curve</a:t>
            </a:r>
            <a:endParaRPr lang="tr-TR" sz="1400" dirty="0"/>
          </a:p>
        </p:txBody>
      </p:sp>
      <p:sp>
        <p:nvSpPr>
          <p:cNvPr id="14" name="Metin kutusu 13">
            <a:extLst>
              <a:ext uri="{FF2B5EF4-FFF2-40B4-BE49-F238E27FC236}">
                <a16:creationId xmlns:a16="http://schemas.microsoft.com/office/drawing/2014/main" id="{4CC755F1-658A-898C-BB20-DB58EB334C40}"/>
              </a:ext>
            </a:extLst>
          </p:cNvPr>
          <p:cNvSpPr txBox="1"/>
          <p:nvPr/>
        </p:nvSpPr>
        <p:spPr>
          <a:xfrm>
            <a:off x="973646" y="6298972"/>
            <a:ext cx="7089699" cy="307777"/>
          </a:xfrm>
          <a:prstGeom prst="rect">
            <a:avLst/>
          </a:prstGeom>
          <a:noFill/>
        </p:spPr>
        <p:txBody>
          <a:bodyPr wrap="square" rtlCol="0">
            <a:spAutoFit/>
          </a:bodyPr>
          <a:lstStyle/>
          <a:p>
            <a:r>
              <a:rPr lang="tr-TR" sz="1400" dirty="0"/>
              <a:t>GPT-3.5 Turbo 1106 Learning </a:t>
            </a:r>
            <a:r>
              <a:rPr lang="tr-TR" sz="1400" dirty="0" err="1"/>
              <a:t>Curve</a:t>
            </a:r>
            <a:endParaRPr lang="tr-TR" sz="1400" dirty="0"/>
          </a:p>
        </p:txBody>
      </p:sp>
    </p:spTree>
    <p:extLst>
      <p:ext uri="{BB962C8B-B14F-4D97-AF65-F5344CB8AC3E}">
        <p14:creationId xmlns:p14="http://schemas.microsoft.com/office/powerpoint/2010/main" val="3408810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Sentiment</a:t>
            </a:r>
            <a:r>
              <a:rPr lang="tr-TR" dirty="0"/>
              <a:t> Analysis </a:t>
            </a:r>
            <a:r>
              <a:rPr lang="tr-TR" dirty="0" err="1"/>
              <a:t>Results</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a:t>
            </a:r>
          </a:p>
        </p:txBody>
      </p:sp>
    </p:spTree>
    <p:extLst>
      <p:ext uri="{BB962C8B-B14F-4D97-AF65-F5344CB8AC3E}">
        <p14:creationId xmlns:p14="http://schemas.microsoft.com/office/powerpoint/2010/main" val="82722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13" name="Resim 12" descr="diyagram, öykü gelişim çizgisi; kumpas; grafiğini çıkarma, çizgi, ekran görüntüsü içeren bir resim&#10;&#10;Açıklama otomatik olarak oluşturuldu">
            <a:extLst>
              <a:ext uri="{FF2B5EF4-FFF2-40B4-BE49-F238E27FC236}">
                <a16:creationId xmlns:a16="http://schemas.microsoft.com/office/drawing/2014/main" id="{F9CCCBE4-9B59-CFA5-A4C5-B4D49DA64576}"/>
              </a:ext>
            </a:extLst>
          </p:cNvPr>
          <p:cNvPicPr>
            <a:picLocks noChangeAspect="1"/>
          </p:cNvPicPr>
          <p:nvPr/>
        </p:nvPicPr>
        <p:blipFill>
          <a:blip r:embed="rId2"/>
          <a:stretch>
            <a:fillRect/>
          </a:stretch>
        </p:blipFill>
        <p:spPr>
          <a:xfrm>
            <a:off x="459127" y="760374"/>
            <a:ext cx="11237770" cy="5186663"/>
          </a:xfrm>
          <a:prstGeom prst="rect">
            <a:avLst/>
          </a:prstGeom>
        </p:spPr>
      </p:pic>
      <p:pic>
        <p:nvPicPr>
          <p:cNvPr id="9" name="Resim 8" descr="metin, diyagram, öykü gelişim çizgisi; kumpas; grafiğini çıkarma, çizgi içeren bir resim&#10;&#10;Açıklama otomatik olarak oluşturuldu">
            <a:extLst>
              <a:ext uri="{FF2B5EF4-FFF2-40B4-BE49-F238E27FC236}">
                <a16:creationId xmlns:a16="http://schemas.microsoft.com/office/drawing/2014/main" id="{04D3FE64-D3FA-E8DD-EE80-CCB23338332E}"/>
              </a:ext>
            </a:extLst>
          </p:cNvPr>
          <p:cNvPicPr>
            <a:picLocks noChangeAspect="1"/>
          </p:cNvPicPr>
          <p:nvPr/>
        </p:nvPicPr>
        <p:blipFill>
          <a:blip r:embed="rId3"/>
          <a:stretch>
            <a:fillRect/>
          </a:stretch>
        </p:blipFill>
        <p:spPr>
          <a:xfrm>
            <a:off x="459127" y="760373"/>
            <a:ext cx="11237770" cy="5186663"/>
          </a:xfrm>
          <a:prstGeom prst="rect">
            <a:avLst/>
          </a:prstGeom>
        </p:spPr>
      </p:pic>
      <p:pic>
        <p:nvPicPr>
          <p:cNvPr id="11" name="Resim 10" descr="ekran görüntüsü, metin, öykü gelişim çizgisi; kumpas; grafiğini çıkarma, diyagram içeren bir resim&#10;&#10;Açıklama otomatik olarak oluşturuldu">
            <a:extLst>
              <a:ext uri="{FF2B5EF4-FFF2-40B4-BE49-F238E27FC236}">
                <a16:creationId xmlns:a16="http://schemas.microsoft.com/office/drawing/2014/main" id="{E9CBB4FC-6AC4-8604-C7E4-54C9F86D0389}"/>
              </a:ext>
            </a:extLst>
          </p:cNvPr>
          <p:cNvPicPr>
            <a:picLocks noChangeAspect="1"/>
          </p:cNvPicPr>
          <p:nvPr/>
        </p:nvPicPr>
        <p:blipFill>
          <a:blip r:embed="rId4"/>
          <a:stretch>
            <a:fillRect/>
          </a:stretch>
        </p:blipFill>
        <p:spPr>
          <a:xfrm>
            <a:off x="505857" y="737707"/>
            <a:ext cx="11192259" cy="5347209"/>
          </a:xfrm>
          <a:prstGeom prst="rect">
            <a:avLst/>
          </a:prstGeom>
        </p:spPr>
      </p:pic>
    </p:spTree>
    <p:extLst>
      <p:ext uri="{BB962C8B-B14F-4D97-AF65-F5344CB8AC3E}">
        <p14:creationId xmlns:p14="http://schemas.microsoft.com/office/powerpoint/2010/main" val="336671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7" name="Resim 6" descr="öykü gelişim çizgisi; kumpas; grafiğini çıkarma, diyagram, çizgi, metin içeren bir resim&#10;&#10;Açıklama otomatik olarak oluşturuldu">
            <a:extLst>
              <a:ext uri="{FF2B5EF4-FFF2-40B4-BE49-F238E27FC236}">
                <a16:creationId xmlns:a16="http://schemas.microsoft.com/office/drawing/2014/main" id="{A2143917-CB8F-CCE6-E4E8-955A5F2D6BC1}"/>
              </a:ext>
            </a:extLst>
          </p:cNvPr>
          <p:cNvPicPr>
            <a:picLocks noChangeAspect="1"/>
          </p:cNvPicPr>
          <p:nvPr/>
        </p:nvPicPr>
        <p:blipFill>
          <a:blip r:embed="rId2"/>
          <a:stretch>
            <a:fillRect/>
          </a:stretch>
        </p:blipFill>
        <p:spPr>
          <a:xfrm>
            <a:off x="504433" y="850387"/>
            <a:ext cx="11183134" cy="5157226"/>
          </a:xfrm>
          <a:prstGeom prst="rect">
            <a:avLst/>
          </a:prstGeom>
        </p:spPr>
      </p:pic>
      <p:pic>
        <p:nvPicPr>
          <p:cNvPr id="3" name="Resim 2" descr="metin, çizgi, öykü gelişim çizgisi; kumpas; grafiğini çıkarma, ekran görüntüsü içeren bir resim&#10;&#10;Açıklama otomatik olarak oluşturuldu">
            <a:extLst>
              <a:ext uri="{FF2B5EF4-FFF2-40B4-BE49-F238E27FC236}">
                <a16:creationId xmlns:a16="http://schemas.microsoft.com/office/drawing/2014/main" id="{796F124E-0F63-8CEB-2867-053FF63E6A98}"/>
              </a:ext>
            </a:extLst>
          </p:cNvPr>
          <p:cNvPicPr>
            <a:picLocks noChangeAspect="1"/>
          </p:cNvPicPr>
          <p:nvPr/>
        </p:nvPicPr>
        <p:blipFill>
          <a:blip r:embed="rId3"/>
          <a:stretch>
            <a:fillRect/>
          </a:stretch>
        </p:blipFill>
        <p:spPr>
          <a:xfrm>
            <a:off x="509005" y="850387"/>
            <a:ext cx="11173990" cy="5157226"/>
          </a:xfrm>
          <a:prstGeom prst="rect">
            <a:avLst/>
          </a:prstGeom>
        </p:spPr>
      </p:pic>
      <p:pic>
        <p:nvPicPr>
          <p:cNvPr id="5" name="Resim 4" descr="ekran görüntüsü, öykü gelişim çizgisi; kumpas; grafiğini çıkarma, metin, çizgi içeren bir resim&#10;&#10;Açıklama otomatik olarak oluşturuldu">
            <a:extLst>
              <a:ext uri="{FF2B5EF4-FFF2-40B4-BE49-F238E27FC236}">
                <a16:creationId xmlns:a16="http://schemas.microsoft.com/office/drawing/2014/main" id="{3003A997-43C2-B77A-6C8D-DF28EE1AA2F9}"/>
              </a:ext>
            </a:extLst>
          </p:cNvPr>
          <p:cNvPicPr>
            <a:picLocks noChangeAspect="1"/>
          </p:cNvPicPr>
          <p:nvPr/>
        </p:nvPicPr>
        <p:blipFill>
          <a:blip r:embed="rId4"/>
          <a:stretch>
            <a:fillRect/>
          </a:stretch>
        </p:blipFill>
        <p:spPr>
          <a:xfrm>
            <a:off x="500265" y="843738"/>
            <a:ext cx="11182729" cy="5307679"/>
          </a:xfrm>
          <a:prstGeom prst="rect">
            <a:avLst/>
          </a:prstGeom>
        </p:spPr>
      </p:pic>
    </p:spTree>
    <p:extLst>
      <p:ext uri="{BB962C8B-B14F-4D97-AF65-F5344CB8AC3E}">
        <p14:creationId xmlns:p14="http://schemas.microsoft.com/office/powerpoint/2010/main" val="316216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11" name="Resim 10" descr="öykü gelişim çizgisi; kumpas; grafiğini çıkarma, diyagram, çizgi, metin içeren bir resim&#10;&#10;Açıklama otomatik olarak oluşturuldu">
            <a:extLst>
              <a:ext uri="{FF2B5EF4-FFF2-40B4-BE49-F238E27FC236}">
                <a16:creationId xmlns:a16="http://schemas.microsoft.com/office/drawing/2014/main" id="{B9AB8452-0282-0441-299A-82C5EE224701}"/>
              </a:ext>
            </a:extLst>
          </p:cNvPr>
          <p:cNvPicPr>
            <a:picLocks noChangeAspect="1"/>
          </p:cNvPicPr>
          <p:nvPr/>
        </p:nvPicPr>
        <p:blipFill>
          <a:blip r:embed="rId2"/>
          <a:stretch>
            <a:fillRect/>
          </a:stretch>
        </p:blipFill>
        <p:spPr>
          <a:xfrm>
            <a:off x="504433" y="850387"/>
            <a:ext cx="11183134" cy="5157226"/>
          </a:xfrm>
          <a:prstGeom prst="rect">
            <a:avLst/>
          </a:prstGeom>
        </p:spPr>
      </p:pic>
      <p:pic>
        <p:nvPicPr>
          <p:cNvPr id="13" name="Resim 12" descr="metin, el yazısı, yazı tipi, çizgi içeren bir resim&#10;&#10;Açıklama otomatik olarak oluşturuldu">
            <a:extLst>
              <a:ext uri="{FF2B5EF4-FFF2-40B4-BE49-F238E27FC236}">
                <a16:creationId xmlns:a16="http://schemas.microsoft.com/office/drawing/2014/main" id="{4E7A7D07-7941-DBFB-C360-FD7359B800A1}"/>
              </a:ext>
            </a:extLst>
          </p:cNvPr>
          <p:cNvPicPr>
            <a:picLocks noChangeAspect="1"/>
          </p:cNvPicPr>
          <p:nvPr/>
        </p:nvPicPr>
        <p:blipFill>
          <a:blip r:embed="rId3"/>
          <a:stretch>
            <a:fillRect/>
          </a:stretch>
        </p:blipFill>
        <p:spPr>
          <a:xfrm>
            <a:off x="509005" y="850387"/>
            <a:ext cx="11173990" cy="5157226"/>
          </a:xfrm>
          <a:prstGeom prst="rect">
            <a:avLst/>
          </a:prstGeom>
        </p:spPr>
      </p:pic>
      <p:pic>
        <p:nvPicPr>
          <p:cNvPr id="9" name="Resim 8" descr="ekran görüntüsü, öykü gelişim çizgisi; kumpas; grafiğini çıkarma, çizgi, diyagram içeren bir resim&#10;&#10;Açıklama otomatik olarak oluşturuldu">
            <a:extLst>
              <a:ext uri="{FF2B5EF4-FFF2-40B4-BE49-F238E27FC236}">
                <a16:creationId xmlns:a16="http://schemas.microsoft.com/office/drawing/2014/main" id="{0067E659-A398-EB0F-D75A-7C85DBE8748C}"/>
              </a:ext>
            </a:extLst>
          </p:cNvPr>
          <p:cNvPicPr>
            <a:picLocks noChangeAspect="1"/>
          </p:cNvPicPr>
          <p:nvPr/>
        </p:nvPicPr>
        <p:blipFill>
          <a:blip r:embed="rId4"/>
          <a:stretch>
            <a:fillRect/>
          </a:stretch>
        </p:blipFill>
        <p:spPr>
          <a:xfrm>
            <a:off x="509005" y="843738"/>
            <a:ext cx="11173990" cy="5303531"/>
          </a:xfrm>
          <a:prstGeom prst="rect">
            <a:avLst/>
          </a:prstGeom>
        </p:spPr>
      </p:pic>
    </p:spTree>
    <p:extLst>
      <p:ext uri="{BB962C8B-B14F-4D97-AF65-F5344CB8AC3E}">
        <p14:creationId xmlns:p14="http://schemas.microsoft.com/office/powerpoint/2010/main" val="27345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7" name="Resim 6" descr="öykü gelişim çizgisi; kumpas; grafiğini çıkarma, diyagram, çizgi, ekran görüntüsü içeren bir resim&#10;&#10;Açıklama otomatik olarak oluşturuldu">
            <a:extLst>
              <a:ext uri="{FF2B5EF4-FFF2-40B4-BE49-F238E27FC236}">
                <a16:creationId xmlns:a16="http://schemas.microsoft.com/office/drawing/2014/main" id="{EBF4ED9E-CE3C-D09F-8902-2466E70A23AA}"/>
              </a:ext>
            </a:extLst>
          </p:cNvPr>
          <p:cNvPicPr>
            <a:picLocks noChangeAspect="1"/>
          </p:cNvPicPr>
          <p:nvPr/>
        </p:nvPicPr>
        <p:blipFill>
          <a:blip r:embed="rId2"/>
          <a:stretch>
            <a:fillRect/>
          </a:stretch>
        </p:blipFill>
        <p:spPr>
          <a:xfrm>
            <a:off x="542257" y="850387"/>
            <a:ext cx="11173990" cy="5157226"/>
          </a:xfrm>
          <a:prstGeom prst="rect">
            <a:avLst/>
          </a:prstGeom>
        </p:spPr>
      </p:pic>
      <p:pic>
        <p:nvPicPr>
          <p:cNvPr id="3" name="Resim 2" descr="metin, öykü gelişim çizgisi; kumpas; grafiğini çıkarma, çizgi, diyagram içeren bir resim&#10;&#10;Açıklama otomatik olarak oluşturuldu">
            <a:extLst>
              <a:ext uri="{FF2B5EF4-FFF2-40B4-BE49-F238E27FC236}">
                <a16:creationId xmlns:a16="http://schemas.microsoft.com/office/drawing/2014/main" id="{BF34D275-3D63-0567-0762-8277E243F0F4}"/>
              </a:ext>
            </a:extLst>
          </p:cNvPr>
          <p:cNvPicPr>
            <a:picLocks noChangeAspect="1"/>
          </p:cNvPicPr>
          <p:nvPr/>
        </p:nvPicPr>
        <p:blipFill>
          <a:blip r:embed="rId3"/>
          <a:stretch>
            <a:fillRect/>
          </a:stretch>
        </p:blipFill>
        <p:spPr>
          <a:xfrm>
            <a:off x="467857" y="850387"/>
            <a:ext cx="11256286" cy="5157226"/>
          </a:xfrm>
          <a:prstGeom prst="rect">
            <a:avLst/>
          </a:prstGeom>
        </p:spPr>
      </p:pic>
      <p:pic>
        <p:nvPicPr>
          <p:cNvPr id="5" name="Resim 4" descr="ekran görüntüsü, metin, öykü gelişim çizgisi; kumpas; grafiğini çıkarma, çizgi içeren bir resim&#10;&#10;Açıklama otomatik olarak oluşturuldu">
            <a:extLst>
              <a:ext uri="{FF2B5EF4-FFF2-40B4-BE49-F238E27FC236}">
                <a16:creationId xmlns:a16="http://schemas.microsoft.com/office/drawing/2014/main" id="{6A334E44-8DA1-7D37-9DE1-8B21E635928D}"/>
              </a:ext>
            </a:extLst>
          </p:cNvPr>
          <p:cNvPicPr>
            <a:picLocks noChangeAspect="1"/>
          </p:cNvPicPr>
          <p:nvPr/>
        </p:nvPicPr>
        <p:blipFill>
          <a:blip r:embed="rId4"/>
          <a:stretch>
            <a:fillRect/>
          </a:stretch>
        </p:blipFill>
        <p:spPr>
          <a:xfrm>
            <a:off x="509005" y="843738"/>
            <a:ext cx="11173990" cy="5303531"/>
          </a:xfrm>
          <a:prstGeom prst="rect">
            <a:avLst/>
          </a:prstGeom>
        </p:spPr>
      </p:pic>
    </p:spTree>
    <p:extLst>
      <p:ext uri="{BB962C8B-B14F-4D97-AF65-F5344CB8AC3E}">
        <p14:creationId xmlns:p14="http://schemas.microsoft.com/office/powerpoint/2010/main" val="344621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7" name="Resim 6" descr="öykü gelişim çizgisi; kumpas; grafiğini çıkarma, diyagram, çizgi, metin içeren bir resim&#10;&#10;Açıklama otomatik olarak oluşturuldu">
            <a:extLst>
              <a:ext uri="{FF2B5EF4-FFF2-40B4-BE49-F238E27FC236}">
                <a16:creationId xmlns:a16="http://schemas.microsoft.com/office/drawing/2014/main" id="{A47AD39E-DC37-7574-7D64-C0915EB9FCA0}"/>
              </a:ext>
            </a:extLst>
          </p:cNvPr>
          <p:cNvPicPr>
            <a:picLocks noChangeAspect="1"/>
          </p:cNvPicPr>
          <p:nvPr/>
        </p:nvPicPr>
        <p:blipFill>
          <a:blip r:embed="rId2"/>
          <a:stretch>
            <a:fillRect/>
          </a:stretch>
        </p:blipFill>
        <p:spPr>
          <a:xfrm>
            <a:off x="467857" y="850387"/>
            <a:ext cx="11256286" cy="5157226"/>
          </a:xfrm>
          <a:prstGeom prst="rect">
            <a:avLst/>
          </a:prstGeom>
        </p:spPr>
      </p:pic>
      <p:pic>
        <p:nvPicPr>
          <p:cNvPr id="3" name="Resim 2" descr="metin, el yazısı, öykü gelişim çizgisi; kumpas; grafiğini çıkarma, çizgi içeren bir resim&#10;&#10;Açıklama otomatik olarak oluşturuldu">
            <a:extLst>
              <a:ext uri="{FF2B5EF4-FFF2-40B4-BE49-F238E27FC236}">
                <a16:creationId xmlns:a16="http://schemas.microsoft.com/office/drawing/2014/main" id="{C84A7319-58B2-4193-9297-68CD421703A0}"/>
              </a:ext>
            </a:extLst>
          </p:cNvPr>
          <p:cNvPicPr>
            <a:picLocks noChangeAspect="1"/>
          </p:cNvPicPr>
          <p:nvPr/>
        </p:nvPicPr>
        <p:blipFill>
          <a:blip r:embed="rId3"/>
          <a:stretch>
            <a:fillRect/>
          </a:stretch>
        </p:blipFill>
        <p:spPr>
          <a:xfrm>
            <a:off x="550149" y="848022"/>
            <a:ext cx="11173993" cy="5157227"/>
          </a:xfrm>
          <a:prstGeom prst="rect">
            <a:avLst/>
          </a:prstGeom>
        </p:spPr>
      </p:pic>
      <p:pic>
        <p:nvPicPr>
          <p:cNvPr id="5" name="Resim 4" descr="ekran görüntüsü, öykü gelişim çizgisi; kumpas; grafiğini çıkarma, diyagram, çizgi içeren bir resim&#10;&#10;Açıklama otomatik olarak oluşturuldu">
            <a:extLst>
              <a:ext uri="{FF2B5EF4-FFF2-40B4-BE49-F238E27FC236}">
                <a16:creationId xmlns:a16="http://schemas.microsoft.com/office/drawing/2014/main" id="{60E61A56-8853-1C52-5115-22307F0B85F8}"/>
              </a:ext>
            </a:extLst>
          </p:cNvPr>
          <p:cNvPicPr>
            <a:picLocks noChangeAspect="1"/>
          </p:cNvPicPr>
          <p:nvPr/>
        </p:nvPicPr>
        <p:blipFill>
          <a:blip r:embed="rId4"/>
          <a:stretch>
            <a:fillRect/>
          </a:stretch>
        </p:blipFill>
        <p:spPr>
          <a:xfrm>
            <a:off x="550148" y="843734"/>
            <a:ext cx="11173993" cy="5303533"/>
          </a:xfrm>
          <a:prstGeom prst="rect">
            <a:avLst/>
          </a:prstGeom>
        </p:spPr>
      </p:pic>
    </p:spTree>
    <p:extLst>
      <p:ext uri="{BB962C8B-B14F-4D97-AF65-F5344CB8AC3E}">
        <p14:creationId xmlns:p14="http://schemas.microsoft.com/office/powerpoint/2010/main" val="98440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7" name="Resim 6" descr="öykü gelişim çizgisi; kumpas; grafiğini çıkarma, metin, çizgi, diyagram içeren bir resim&#10;&#10;Açıklama otomatik olarak oluşturuldu">
            <a:extLst>
              <a:ext uri="{FF2B5EF4-FFF2-40B4-BE49-F238E27FC236}">
                <a16:creationId xmlns:a16="http://schemas.microsoft.com/office/drawing/2014/main" id="{F4253046-1DA3-22A8-65FC-6963D30A57A7}"/>
              </a:ext>
            </a:extLst>
          </p:cNvPr>
          <p:cNvPicPr>
            <a:picLocks noChangeAspect="1"/>
          </p:cNvPicPr>
          <p:nvPr/>
        </p:nvPicPr>
        <p:blipFill>
          <a:blip r:embed="rId2"/>
          <a:stretch>
            <a:fillRect/>
          </a:stretch>
        </p:blipFill>
        <p:spPr>
          <a:xfrm>
            <a:off x="467857" y="850387"/>
            <a:ext cx="11256286" cy="5157226"/>
          </a:xfrm>
          <a:prstGeom prst="rect">
            <a:avLst/>
          </a:prstGeom>
        </p:spPr>
      </p:pic>
      <p:pic>
        <p:nvPicPr>
          <p:cNvPr id="3" name="Resim 2" descr="metin, yazı tipi, ekran görüntüsü, öykü gelişim çizgisi; kumpas; grafiğini çıkarma içeren bir resim&#10;&#10;Açıklama otomatik olarak oluşturuldu">
            <a:extLst>
              <a:ext uri="{FF2B5EF4-FFF2-40B4-BE49-F238E27FC236}">
                <a16:creationId xmlns:a16="http://schemas.microsoft.com/office/drawing/2014/main" id="{756AECBF-8EA8-6682-1144-71C19725E39E}"/>
              </a:ext>
            </a:extLst>
          </p:cNvPr>
          <p:cNvPicPr>
            <a:picLocks noChangeAspect="1"/>
          </p:cNvPicPr>
          <p:nvPr/>
        </p:nvPicPr>
        <p:blipFill>
          <a:blip r:embed="rId3"/>
          <a:stretch>
            <a:fillRect/>
          </a:stretch>
        </p:blipFill>
        <p:spPr>
          <a:xfrm>
            <a:off x="467857" y="850387"/>
            <a:ext cx="11256286" cy="5157226"/>
          </a:xfrm>
          <a:prstGeom prst="rect">
            <a:avLst/>
          </a:prstGeom>
        </p:spPr>
      </p:pic>
      <p:pic>
        <p:nvPicPr>
          <p:cNvPr id="5" name="Resim 4" descr="ekran görüntüsü, metin, öykü gelişim çizgisi; kumpas; grafiğini çıkarma içeren bir resim&#10;&#10;Açıklama otomatik olarak oluşturuldu">
            <a:extLst>
              <a:ext uri="{FF2B5EF4-FFF2-40B4-BE49-F238E27FC236}">
                <a16:creationId xmlns:a16="http://schemas.microsoft.com/office/drawing/2014/main" id="{B935E9E2-868B-A44B-9A9D-100B226296A9}"/>
              </a:ext>
            </a:extLst>
          </p:cNvPr>
          <p:cNvPicPr>
            <a:picLocks noChangeAspect="1"/>
          </p:cNvPicPr>
          <p:nvPr/>
        </p:nvPicPr>
        <p:blipFill>
          <a:blip r:embed="rId4"/>
          <a:stretch>
            <a:fillRect/>
          </a:stretch>
        </p:blipFill>
        <p:spPr>
          <a:xfrm>
            <a:off x="467857" y="777234"/>
            <a:ext cx="11256286" cy="5303531"/>
          </a:xfrm>
          <a:prstGeom prst="rect">
            <a:avLst/>
          </a:prstGeom>
        </p:spPr>
      </p:pic>
    </p:spTree>
    <p:extLst>
      <p:ext uri="{BB962C8B-B14F-4D97-AF65-F5344CB8AC3E}">
        <p14:creationId xmlns:p14="http://schemas.microsoft.com/office/powerpoint/2010/main" val="67659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A6E0F50-B9FE-009D-DE87-5DB288D4BEA4}"/>
              </a:ext>
            </a:extLst>
          </p:cNvPr>
          <p:cNvSpPr>
            <a:spLocks noGrp="1"/>
          </p:cNvSpPr>
          <p:nvPr>
            <p:ph type="title"/>
          </p:nvPr>
        </p:nvSpPr>
        <p:spPr/>
        <p:txBody>
          <a:bodyPr/>
          <a:lstStyle/>
          <a:p>
            <a:r>
              <a:rPr lang="en-US" dirty="0" err="1"/>
              <a:t>Georgoula</a:t>
            </a:r>
            <a:r>
              <a:rPr lang="en-US" dirty="0"/>
              <a:t> et al.'s study</a:t>
            </a:r>
            <a:endParaRPr lang="tr-TR" dirty="0"/>
          </a:p>
        </p:txBody>
      </p:sp>
      <p:sp>
        <p:nvSpPr>
          <p:cNvPr id="7" name="İçerik Yer Tutucusu 6">
            <a:extLst>
              <a:ext uri="{FF2B5EF4-FFF2-40B4-BE49-F238E27FC236}">
                <a16:creationId xmlns:a16="http://schemas.microsoft.com/office/drawing/2014/main" id="{F5000E17-BD51-4430-2A18-ECAA55572BBA}"/>
              </a:ext>
            </a:extLst>
          </p:cNvPr>
          <p:cNvSpPr>
            <a:spLocks noGrp="1"/>
          </p:cNvSpPr>
          <p:nvPr>
            <p:ph idx="1"/>
          </p:nvPr>
        </p:nvSpPr>
        <p:spPr/>
        <p:txBody>
          <a:bodyPr/>
          <a:lstStyle/>
          <a:p>
            <a:r>
              <a:rPr lang="tr-TR" dirty="0"/>
              <a:t>M</a:t>
            </a:r>
            <a:r>
              <a:rPr lang="en-US" dirty="0" err="1"/>
              <a:t>achine</a:t>
            </a:r>
            <a:r>
              <a:rPr lang="en-US" dirty="0"/>
              <a:t> learning technique to assess the attitude of common Twitter users toward Bitcoin</a:t>
            </a:r>
            <a:endParaRPr lang="tr-TR" dirty="0"/>
          </a:p>
          <a:p>
            <a:r>
              <a:rPr lang="tr-TR" dirty="0"/>
              <a:t>A</a:t>
            </a:r>
            <a:r>
              <a:rPr lang="en-US" dirty="0"/>
              <a:t> favorable short-term correlation between Twitter mood and Bitcoin values, indicating the potential value of sentiment analysis in price prediction</a:t>
            </a:r>
            <a:endParaRPr lang="tr-TR" dirty="0"/>
          </a:p>
          <a:p>
            <a:r>
              <a:rPr lang="tr-TR" dirty="0"/>
              <a:t>N</a:t>
            </a:r>
            <a:r>
              <a:rPr lang="en-US" dirty="0" err="1"/>
              <a:t>egative</a:t>
            </a:r>
            <a:r>
              <a:rPr lang="en-US" dirty="0"/>
              <a:t> relationship between the USD/EUR exchange rate and the price of Bitcoin</a:t>
            </a:r>
            <a:endParaRPr lang="tr-TR" dirty="0"/>
          </a:p>
        </p:txBody>
      </p:sp>
    </p:spTree>
    <p:extLst>
      <p:ext uri="{BB962C8B-B14F-4D97-AF65-F5344CB8AC3E}">
        <p14:creationId xmlns:p14="http://schemas.microsoft.com/office/powerpoint/2010/main" val="670417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7" name="Resim 6" descr="diyagram, öykü gelişim çizgisi; kumpas; grafiğini çıkarma, çizgi, metin içeren bir resim&#10;&#10;Açıklama otomatik olarak oluşturuldu">
            <a:extLst>
              <a:ext uri="{FF2B5EF4-FFF2-40B4-BE49-F238E27FC236}">
                <a16:creationId xmlns:a16="http://schemas.microsoft.com/office/drawing/2014/main" id="{7F070943-B269-0829-91E3-9D4FE67B349D}"/>
              </a:ext>
            </a:extLst>
          </p:cNvPr>
          <p:cNvPicPr>
            <a:picLocks noChangeAspect="1"/>
          </p:cNvPicPr>
          <p:nvPr/>
        </p:nvPicPr>
        <p:blipFill>
          <a:blip r:embed="rId2"/>
          <a:stretch>
            <a:fillRect/>
          </a:stretch>
        </p:blipFill>
        <p:spPr>
          <a:xfrm>
            <a:off x="423950" y="782619"/>
            <a:ext cx="11259046" cy="5158490"/>
          </a:xfrm>
          <a:prstGeom prst="rect">
            <a:avLst/>
          </a:prstGeom>
        </p:spPr>
      </p:pic>
      <p:pic>
        <p:nvPicPr>
          <p:cNvPr id="3" name="Resim 2" descr="metin, el yazısı, yazı tipi, çizgi içeren bir resim&#10;&#10;Açıklama otomatik olarak oluşturuldu">
            <a:extLst>
              <a:ext uri="{FF2B5EF4-FFF2-40B4-BE49-F238E27FC236}">
                <a16:creationId xmlns:a16="http://schemas.microsoft.com/office/drawing/2014/main" id="{7AEEBCD0-1793-5465-95C5-47356CBF6593}"/>
              </a:ext>
            </a:extLst>
          </p:cNvPr>
          <p:cNvPicPr>
            <a:picLocks noChangeAspect="1"/>
          </p:cNvPicPr>
          <p:nvPr/>
        </p:nvPicPr>
        <p:blipFill>
          <a:blip r:embed="rId3"/>
          <a:stretch>
            <a:fillRect/>
          </a:stretch>
        </p:blipFill>
        <p:spPr>
          <a:xfrm>
            <a:off x="509005" y="850387"/>
            <a:ext cx="11173990" cy="5157226"/>
          </a:xfrm>
          <a:prstGeom prst="rect">
            <a:avLst/>
          </a:prstGeom>
        </p:spPr>
      </p:pic>
      <p:pic>
        <p:nvPicPr>
          <p:cNvPr id="5" name="Resim 4" descr="ekran görüntüsü, taslak, çizgi, diyagram içeren bir resim&#10;&#10;Açıklama otomatik olarak oluşturuldu">
            <a:extLst>
              <a:ext uri="{FF2B5EF4-FFF2-40B4-BE49-F238E27FC236}">
                <a16:creationId xmlns:a16="http://schemas.microsoft.com/office/drawing/2014/main" id="{5CB099B3-80DA-6705-A55D-F9E844324DBE}"/>
              </a:ext>
            </a:extLst>
          </p:cNvPr>
          <p:cNvPicPr>
            <a:picLocks noChangeAspect="1"/>
          </p:cNvPicPr>
          <p:nvPr/>
        </p:nvPicPr>
        <p:blipFill>
          <a:blip r:embed="rId4"/>
          <a:stretch>
            <a:fillRect/>
          </a:stretch>
        </p:blipFill>
        <p:spPr>
          <a:xfrm>
            <a:off x="509005" y="843738"/>
            <a:ext cx="11173990" cy="5303531"/>
          </a:xfrm>
          <a:prstGeom prst="rect">
            <a:avLst/>
          </a:prstGeom>
        </p:spPr>
      </p:pic>
    </p:spTree>
    <p:extLst>
      <p:ext uri="{BB962C8B-B14F-4D97-AF65-F5344CB8AC3E}">
        <p14:creationId xmlns:p14="http://schemas.microsoft.com/office/powerpoint/2010/main" val="377011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Sentiment</a:t>
            </a:r>
            <a:r>
              <a:rPr lang="tr-TR" dirty="0"/>
              <a:t> Analysis </a:t>
            </a:r>
            <a:r>
              <a:rPr lang="tr-TR" dirty="0" err="1"/>
              <a:t>Performance</a:t>
            </a:r>
            <a:r>
              <a:rPr lang="tr-TR" dirty="0"/>
              <a:t> </a:t>
            </a:r>
            <a:r>
              <a:rPr lang="tr-TR" dirty="0" err="1"/>
              <a:t>Testing</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a:t>
            </a:r>
          </a:p>
        </p:txBody>
      </p:sp>
    </p:spTree>
    <p:extLst>
      <p:ext uri="{BB962C8B-B14F-4D97-AF65-F5344CB8AC3E}">
        <p14:creationId xmlns:p14="http://schemas.microsoft.com/office/powerpoint/2010/main" val="148813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1BD9899D-99EE-EDE7-C990-256E78386DE3}"/>
              </a:ext>
            </a:extLst>
          </p:cNvPr>
          <p:cNvSpPr>
            <a:spLocks noGrp="1"/>
          </p:cNvSpPr>
          <p:nvPr>
            <p:ph type="title"/>
          </p:nvPr>
        </p:nvSpPr>
        <p:spPr/>
        <p:txBody>
          <a:bodyPr/>
          <a:lstStyle/>
          <a:p>
            <a:r>
              <a:rPr lang="tr-TR" dirty="0"/>
              <a:t>Multi-</a:t>
            </a:r>
            <a:r>
              <a:rPr lang="tr-TR" dirty="0" err="1"/>
              <a:t>label</a:t>
            </a:r>
            <a:r>
              <a:rPr lang="tr-TR" dirty="0"/>
              <a:t> </a:t>
            </a:r>
            <a:r>
              <a:rPr lang="tr-TR" dirty="0" err="1"/>
              <a:t>Binary</a:t>
            </a:r>
            <a:r>
              <a:rPr lang="tr-TR" dirty="0"/>
              <a:t> </a:t>
            </a:r>
            <a:r>
              <a:rPr lang="tr-TR" dirty="0" err="1"/>
              <a:t>Classification</a:t>
            </a:r>
            <a:endParaRPr lang="tr-TR" dirty="0"/>
          </a:p>
        </p:txBody>
      </p:sp>
      <p:sp>
        <p:nvSpPr>
          <p:cNvPr id="5" name="İçerik Yer Tutucusu 4">
            <a:extLst>
              <a:ext uri="{FF2B5EF4-FFF2-40B4-BE49-F238E27FC236}">
                <a16:creationId xmlns:a16="http://schemas.microsoft.com/office/drawing/2014/main" id="{BA7F6FC3-1EF4-365F-AE14-798331AC5D4D}"/>
              </a:ext>
            </a:extLst>
          </p:cNvPr>
          <p:cNvSpPr>
            <a:spLocks noGrp="1"/>
          </p:cNvSpPr>
          <p:nvPr>
            <p:ph idx="1"/>
          </p:nvPr>
        </p:nvSpPr>
        <p:spPr>
          <a:xfrm>
            <a:off x="680321" y="2336872"/>
            <a:ext cx="9613861" cy="4197277"/>
          </a:xfrm>
        </p:spPr>
        <p:txBody>
          <a:bodyPr/>
          <a:lstStyle/>
          <a:p>
            <a:r>
              <a:rPr lang="tr-TR" dirty="0" err="1"/>
              <a:t>Each</a:t>
            </a:r>
            <a:r>
              <a:rPr lang="tr-TR" dirty="0"/>
              <a:t> data </a:t>
            </a:r>
            <a:r>
              <a:rPr lang="tr-TR" dirty="0" err="1"/>
              <a:t>point</a:t>
            </a:r>
            <a:r>
              <a:rPr lang="tr-TR" dirty="0"/>
              <a:t> </a:t>
            </a:r>
            <a:r>
              <a:rPr lang="tr-TR" dirty="0" err="1"/>
              <a:t>may</a:t>
            </a:r>
            <a:r>
              <a:rPr lang="tr-TR" dirty="0"/>
              <a:t> </a:t>
            </a:r>
            <a:r>
              <a:rPr lang="tr-TR" dirty="0" err="1"/>
              <a:t>contains</a:t>
            </a:r>
            <a:r>
              <a:rPr lang="tr-TR" dirty="0"/>
              <a:t> multiple </a:t>
            </a:r>
            <a:r>
              <a:rPr lang="tr-TR" dirty="0" err="1"/>
              <a:t>classes</a:t>
            </a:r>
            <a:endParaRPr lang="tr-TR" dirty="0"/>
          </a:p>
          <a:p>
            <a:r>
              <a:rPr lang="tr-TR" dirty="0" err="1"/>
              <a:t>If</a:t>
            </a:r>
            <a:r>
              <a:rPr lang="tr-TR" dirty="0"/>
              <a:t> </a:t>
            </a:r>
            <a:r>
              <a:rPr lang="en-US" dirty="0"/>
              <a:t>target labels is [2,4,3] and predicted is [2,1,3]. Our prediction is neither fully correct nor fully wrong</a:t>
            </a:r>
            <a:endParaRPr lang="tr-TR" dirty="0"/>
          </a:p>
          <a:p>
            <a:r>
              <a:rPr lang="en-US" dirty="0"/>
              <a:t>A prediction containing a subset of the actual classes should be considered better than a prediction that contains none of them</a:t>
            </a:r>
            <a:endParaRPr lang="tr-TR" dirty="0"/>
          </a:p>
          <a:p>
            <a:r>
              <a:rPr lang="en-US" b="1" dirty="0"/>
              <a:t>Hamming loss</a:t>
            </a:r>
            <a:r>
              <a:rPr lang="tr-TR" b="1" dirty="0"/>
              <a:t>:</a:t>
            </a:r>
            <a:r>
              <a:rPr lang="en-US" b="1" dirty="0"/>
              <a:t> </a:t>
            </a:r>
            <a:r>
              <a:rPr lang="tr-TR" dirty="0" err="1"/>
              <a:t>It</a:t>
            </a:r>
            <a:r>
              <a:rPr lang="tr-TR" dirty="0"/>
              <a:t> </a:t>
            </a:r>
            <a:r>
              <a:rPr lang="en-US" dirty="0"/>
              <a:t>does that by exclusive or (XOR) between the actual and predicted labels and then average across the dataset</a:t>
            </a:r>
            <a:endParaRPr lang="tr-TR" dirty="0"/>
          </a:p>
          <a:p>
            <a:r>
              <a:rPr lang="en-US" dirty="0"/>
              <a:t>In above example 2 out of 3 labels have been pre</a:t>
            </a:r>
            <a:r>
              <a:rPr lang="tr-TR" dirty="0"/>
              <a:t>d</a:t>
            </a:r>
            <a:r>
              <a:rPr lang="en-US" dirty="0" err="1"/>
              <a:t>icted</a:t>
            </a:r>
            <a:r>
              <a:rPr lang="en-US" dirty="0"/>
              <a:t> correctly</a:t>
            </a:r>
            <a:r>
              <a:rPr lang="tr-TR" dirty="0"/>
              <a:t>,</a:t>
            </a:r>
            <a:r>
              <a:rPr lang="en-US" dirty="0"/>
              <a:t> Hamming Loss would be 0.33.</a:t>
            </a:r>
            <a:endParaRPr lang="tr-TR" dirty="0"/>
          </a:p>
        </p:txBody>
      </p:sp>
    </p:spTree>
    <p:extLst>
      <p:ext uri="{BB962C8B-B14F-4D97-AF65-F5344CB8AC3E}">
        <p14:creationId xmlns:p14="http://schemas.microsoft.com/office/powerpoint/2010/main" val="292055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BEC81334-4AE3-A133-177C-CE7705A493EC}"/>
              </a:ext>
            </a:extLst>
          </p:cNvPr>
          <p:cNvSpPr>
            <a:spLocks noGrp="1"/>
          </p:cNvSpPr>
          <p:nvPr>
            <p:ph type="title"/>
          </p:nvPr>
        </p:nvSpPr>
        <p:spPr/>
        <p:txBody>
          <a:bodyPr/>
          <a:lstStyle/>
          <a:p>
            <a:r>
              <a:rPr lang="tr-TR" dirty="0"/>
              <a:t>GPT-3.5 Turbo 0613</a:t>
            </a:r>
          </a:p>
        </p:txBody>
      </p:sp>
      <p:sp>
        <p:nvSpPr>
          <p:cNvPr id="6" name="İçerik Yer Tutucusu 5">
            <a:extLst>
              <a:ext uri="{FF2B5EF4-FFF2-40B4-BE49-F238E27FC236}">
                <a16:creationId xmlns:a16="http://schemas.microsoft.com/office/drawing/2014/main" id="{F0F8E85B-B84D-9ABB-1E8C-7D96B7CB47AC}"/>
              </a:ext>
            </a:extLst>
          </p:cNvPr>
          <p:cNvSpPr>
            <a:spLocks noGrp="1"/>
          </p:cNvSpPr>
          <p:nvPr>
            <p:ph idx="1"/>
          </p:nvPr>
        </p:nvSpPr>
        <p:spPr/>
        <p:txBody>
          <a:bodyPr/>
          <a:lstStyle/>
          <a:p>
            <a:r>
              <a:rPr lang="en-US" dirty="0"/>
              <a:t>Tot</a:t>
            </a:r>
            <a:r>
              <a:rPr lang="tr-TR" dirty="0"/>
              <a:t>a</a:t>
            </a:r>
            <a:r>
              <a:rPr lang="en-US" dirty="0"/>
              <a:t>l item count</a:t>
            </a:r>
            <a:r>
              <a:rPr lang="tr-TR" dirty="0"/>
              <a:t>:			</a:t>
            </a:r>
            <a:r>
              <a:rPr lang="en-US" dirty="0"/>
              <a:t>130</a:t>
            </a:r>
          </a:p>
          <a:p>
            <a:r>
              <a:rPr lang="en-US" dirty="0"/>
              <a:t>Average accurate count</a:t>
            </a:r>
            <a:r>
              <a:rPr lang="tr-TR" dirty="0"/>
              <a:t>:		</a:t>
            </a:r>
            <a:r>
              <a:rPr lang="en-US" dirty="0"/>
              <a:t>94.0</a:t>
            </a:r>
          </a:p>
          <a:p>
            <a:r>
              <a:rPr lang="en-US" dirty="0"/>
              <a:t>Prediction accuracy</a:t>
            </a:r>
            <a:r>
              <a:rPr lang="tr-TR" dirty="0"/>
              <a:t>:		</a:t>
            </a:r>
            <a:r>
              <a:rPr lang="en-US" dirty="0"/>
              <a:t>0.723077</a:t>
            </a:r>
          </a:p>
          <a:p>
            <a:r>
              <a:rPr lang="en-US" dirty="0"/>
              <a:t>Hamming loss</a:t>
            </a:r>
            <a:r>
              <a:rPr lang="tr-TR" dirty="0"/>
              <a:t>:			</a:t>
            </a:r>
            <a:r>
              <a:rPr lang="en-US" dirty="0"/>
              <a:t>0.071795</a:t>
            </a:r>
            <a:endParaRPr lang="tr-TR" dirty="0"/>
          </a:p>
        </p:txBody>
      </p:sp>
    </p:spTree>
    <p:extLst>
      <p:ext uri="{BB962C8B-B14F-4D97-AF65-F5344CB8AC3E}">
        <p14:creationId xmlns:p14="http://schemas.microsoft.com/office/powerpoint/2010/main" val="1087255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80430D8-F569-ADE4-D7E0-E0B11D4F3364}"/>
              </a:ext>
            </a:extLst>
          </p:cNvPr>
          <p:cNvPicPr>
            <a:picLocks noChangeAspect="1"/>
          </p:cNvPicPr>
          <p:nvPr/>
        </p:nvPicPr>
        <p:blipFill>
          <a:blip r:embed="rId2"/>
          <a:srcRect/>
          <a:stretch/>
        </p:blipFill>
        <p:spPr>
          <a:xfrm>
            <a:off x="1053483" y="482138"/>
            <a:ext cx="8139975" cy="5408544"/>
          </a:xfrm>
          <a:prstGeom prst="rect">
            <a:avLst/>
          </a:prstGeom>
        </p:spPr>
      </p:pic>
      <p:sp>
        <p:nvSpPr>
          <p:cNvPr id="4" name="Metin kutusu 3">
            <a:extLst>
              <a:ext uri="{FF2B5EF4-FFF2-40B4-BE49-F238E27FC236}">
                <a16:creationId xmlns:a16="http://schemas.microsoft.com/office/drawing/2014/main" id="{7D086BFE-0619-8B1C-14F5-B1E1E8008659}"/>
              </a:ext>
            </a:extLst>
          </p:cNvPr>
          <p:cNvSpPr txBox="1"/>
          <p:nvPr/>
        </p:nvSpPr>
        <p:spPr>
          <a:xfrm>
            <a:off x="1039943" y="5971784"/>
            <a:ext cx="7089699" cy="307777"/>
          </a:xfrm>
          <a:prstGeom prst="rect">
            <a:avLst/>
          </a:prstGeom>
          <a:noFill/>
        </p:spPr>
        <p:txBody>
          <a:bodyPr wrap="square" rtlCol="0">
            <a:spAutoFit/>
          </a:bodyPr>
          <a:lstStyle/>
          <a:p>
            <a:r>
              <a:rPr lang="tr-TR" sz="1400" dirty="0"/>
              <a:t>GPT-3.5 Turbo 0613 </a:t>
            </a:r>
            <a:r>
              <a:rPr lang="tr-TR" sz="1400" dirty="0" err="1"/>
              <a:t>Classification</a:t>
            </a:r>
            <a:r>
              <a:rPr lang="tr-TR" sz="1400" dirty="0"/>
              <a:t> Report</a:t>
            </a:r>
          </a:p>
        </p:txBody>
      </p:sp>
    </p:spTree>
    <p:extLst>
      <p:ext uri="{BB962C8B-B14F-4D97-AF65-F5344CB8AC3E}">
        <p14:creationId xmlns:p14="http://schemas.microsoft.com/office/powerpoint/2010/main" val="2276191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ekran görüntüsü, dikdörtgen, kare, meneviş mavisi içeren bir resim&#10;&#10;Açıklama otomatik olarak oluşturuldu">
            <a:extLst>
              <a:ext uri="{FF2B5EF4-FFF2-40B4-BE49-F238E27FC236}">
                <a16:creationId xmlns:a16="http://schemas.microsoft.com/office/drawing/2014/main" id="{749530B5-76E0-DFC6-2150-07B06F404D05}"/>
              </a:ext>
            </a:extLst>
          </p:cNvPr>
          <p:cNvPicPr>
            <a:picLocks noChangeAspect="1"/>
          </p:cNvPicPr>
          <p:nvPr/>
        </p:nvPicPr>
        <p:blipFill rotWithShape="1">
          <a:blip r:embed="rId2"/>
          <a:srcRect r="1811" b="3409"/>
          <a:stretch/>
        </p:blipFill>
        <p:spPr>
          <a:xfrm>
            <a:off x="825729" y="220288"/>
            <a:ext cx="8117876" cy="5989319"/>
          </a:xfrm>
          <a:prstGeom prst="rect">
            <a:avLst/>
          </a:prstGeom>
        </p:spPr>
      </p:pic>
      <p:sp>
        <p:nvSpPr>
          <p:cNvPr id="8" name="Metin kutusu 7">
            <a:extLst>
              <a:ext uri="{FF2B5EF4-FFF2-40B4-BE49-F238E27FC236}">
                <a16:creationId xmlns:a16="http://schemas.microsoft.com/office/drawing/2014/main" id="{D0DE59C2-268A-24C7-7EDC-9445CCD7C14A}"/>
              </a:ext>
            </a:extLst>
          </p:cNvPr>
          <p:cNvSpPr txBox="1"/>
          <p:nvPr/>
        </p:nvSpPr>
        <p:spPr>
          <a:xfrm>
            <a:off x="825729" y="6329935"/>
            <a:ext cx="7089699" cy="307777"/>
          </a:xfrm>
          <a:prstGeom prst="rect">
            <a:avLst/>
          </a:prstGeom>
          <a:noFill/>
        </p:spPr>
        <p:txBody>
          <a:bodyPr wrap="square" rtlCol="0">
            <a:spAutoFit/>
          </a:bodyPr>
          <a:lstStyle/>
          <a:p>
            <a:r>
              <a:rPr lang="tr-TR" sz="1400" dirty="0"/>
              <a:t>GPT-3.5 Turbo 0613 </a:t>
            </a:r>
            <a:r>
              <a:rPr lang="tr-TR" sz="1400" dirty="0" err="1"/>
              <a:t>Confusion</a:t>
            </a:r>
            <a:r>
              <a:rPr lang="tr-TR" sz="1400" dirty="0"/>
              <a:t> </a:t>
            </a:r>
            <a:r>
              <a:rPr lang="tr-TR" sz="1400" dirty="0" err="1"/>
              <a:t>Matrix</a:t>
            </a:r>
            <a:endParaRPr lang="tr-TR" sz="1400" dirty="0"/>
          </a:p>
        </p:txBody>
      </p:sp>
    </p:spTree>
    <p:extLst>
      <p:ext uri="{BB962C8B-B14F-4D97-AF65-F5344CB8AC3E}">
        <p14:creationId xmlns:p14="http://schemas.microsoft.com/office/powerpoint/2010/main" val="1940849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BEC81334-4AE3-A133-177C-CE7705A493EC}"/>
              </a:ext>
            </a:extLst>
          </p:cNvPr>
          <p:cNvSpPr>
            <a:spLocks noGrp="1"/>
          </p:cNvSpPr>
          <p:nvPr>
            <p:ph type="title"/>
          </p:nvPr>
        </p:nvSpPr>
        <p:spPr/>
        <p:txBody>
          <a:bodyPr/>
          <a:lstStyle/>
          <a:p>
            <a:r>
              <a:rPr lang="tr-TR" dirty="0"/>
              <a:t>GPT-3.5 Turbo 1106</a:t>
            </a:r>
          </a:p>
        </p:txBody>
      </p:sp>
      <p:sp>
        <p:nvSpPr>
          <p:cNvPr id="6" name="İçerik Yer Tutucusu 5">
            <a:extLst>
              <a:ext uri="{FF2B5EF4-FFF2-40B4-BE49-F238E27FC236}">
                <a16:creationId xmlns:a16="http://schemas.microsoft.com/office/drawing/2014/main" id="{F0F8E85B-B84D-9ABB-1E8C-7D96B7CB47AC}"/>
              </a:ext>
            </a:extLst>
          </p:cNvPr>
          <p:cNvSpPr>
            <a:spLocks noGrp="1"/>
          </p:cNvSpPr>
          <p:nvPr>
            <p:ph idx="1"/>
          </p:nvPr>
        </p:nvSpPr>
        <p:spPr/>
        <p:txBody>
          <a:bodyPr/>
          <a:lstStyle/>
          <a:p>
            <a:r>
              <a:rPr lang="en-US" dirty="0"/>
              <a:t>Tot</a:t>
            </a:r>
            <a:r>
              <a:rPr lang="tr-TR" dirty="0"/>
              <a:t>a</a:t>
            </a:r>
            <a:r>
              <a:rPr lang="en-US" dirty="0"/>
              <a:t>l item count</a:t>
            </a:r>
            <a:r>
              <a:rPr lang="tr-TR" dirty="0"/>
              <a:t>:			</a:t>
            </a:r>
            <a:r>
              <a:rPr lang="en-US" dirty="0"/>
              <a:t>130</a:t>
            </a:r>
          </a:p>
          <a:p>
            <a:r>
              <a:rPr lang="en-US" dirty="0"/>
              <a:t>Average accurate count: </a:t>
            </a:r>
            <a:r>
              <a:rPr lang="tr-TR" dirty="0"/>
              <a:t>	</a:t>
            </a:r>
            <a:r>
              <a:rPr lang="en-US" dirty="0"/>
              <a:t>95.0</a:t>
            </a:r>
          </a:p>
          <a:p>
            <a:r>
              <a:rPr lang="en-US" dirty="0"/>
              <a:t>Prediction accuracy: </a:t>
            </a:r>
            <a:r>
              <a:rPr lang="tr-TR" dirty="0"/>
              <a:t>		</a:t>
            </a:r>
            <a:r>
              <a:rPr lang="en-US" dirty="0"/>
              <a:t>0.730769</a:t>
            </a:r>
          </a:p>
          <a:p>
            <a:r>
              <a:rPr lang="en-US" dirty="0"/>
              <a:t>Hamming loss: </a:t>
            </a:r>
            <a:r>
              <a:rPr lang="tr-TR" dirty="0"/>
              <a:t>			</a:t>
            </a:r>
            <a:r>
              <a:rPr lang="en-US" dirty="0"/>
              <a:t>0.060256</a:t>
            </a:r>
            <a:endParaRPr lang="tr-TR" dirty="0"/>
          </a:p>
        </p:txBody>
      </p:sp>
    </p:spTree>
    <p:extLst>
      <p:ext uri="{BB962C8B-B14F-4D97-AF65-F5344CB8AC3E}">
        <p14:creationId xmlns:p14="http://schemas.microsoft.com/office/powerpoint/2010/main" val="2905796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D80430D8-F569-ADE4-D7E0-E0B11D4F3364}"/>
              </a:ext>
            </a:extLst>
          </p:cNvPr>
          <p:cNvPicPr>
            <a:picLocks noChangeAspect="1"/>
          </p:cNvPicPr>
          <p:nvPr/>
        </p:nvPicPr>
        <p:blipFill>
          <a:blip r:embed="rId2"/>
          <a:stretch>
            <a:fillRect/>
          </a:stretch>
        </p:blipFill>
        <p:spPr>
          <a:xfrm>
            <a:off x="1039943" y="482138"/>
            <a:ext cx="8167056" cy="5408544"/>
          </a:xfrm>
          <a:prstGeom prst="rect">
            <a:avLst/>
          </a:prstGeom>
        </p:spPr>
      </p:pic>
      <p:sp>
        <p:nvSpPr>
          <p:cNvPr id="4" name="Metin kutusu 3">
            <a:extLst>
              <a:ext uri="{FF2B5EF4-FFF2-40B4-BE49-F238E27FC236}">
                <a16:creationId xmlns:a16="http://schemas.microsoft.com/office/drawing/2014/main" id="{7D086BFE-0619-8B1C-14F5-B1E1E8008659}"/>
              </a:ext>
            </a:extLst>
          </p:cNvPr>
          <p:cNvSpPr txBox="1"/>
          <p:nvPr/>
        </p:nvSpPr>
        <p:spPr>
          <a:xfrm>
            <a:off x="1039943" y="5971784"/>
            <a:ext cx="7089699" cy="307777"/>
          </a:xfrm>
          <a:prstGeom prst="rect">
            <a:avLst/>
          </a:prstGeom>
          <a:noFill/>
        </p:spPr>
        <p:txBody>
          <a:bodyPr wrap="square" rtlCol="0">
            <a:spAutoFit/>
          </a:bodyPr>
          <a:lstStyle/>
          <a:p>
            <a:r>
              <a:rPr lang="tr-TR" sz="1400" dirty="0"/>
              <a:t>GPT-3.5 Turbo 1106 </a:t>
            </a:r>
            <a:r>
              <a:rPr lang="tr-TR" sz="1400" dirty="0" err="1"/>
              <a:t>Classification</a:t>
            </a:r>
            <a:r>
              <a:rPr lang="tr-TR" sz="1400" dirty="0"/>
              <a:t> Report</a:t>
            </a:r>
          </a:p>
        </p:txBody>
      </p:sp>
    </p:spTree>
    <p:extLst>
      <p:ext uri="{BB962C8B-B14F-4D97-AF65-F5344CB8AC3E}">
        <p14:creationId xmlns:p14="http://schemas.microsoft.com/office/powerpoint/2010/main" val="2133889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749530B5-76E0-DFC6-2150-07B06F404D05}"/>
              </a:ext>
            </a:extLst>
          </p:cNvPr>
          <p:cNvPicPr>
            <a:picLocks noChangeAspect="1"/>
          </p:cNvPicPr>
          <p:nvPr/>
        </p:nvPicPr>
        <p:blipFill>
          <a:blip r:embed="rId2"/>
          <a:srcRect t="882" b="882"/>
          <a:stretch/>
        </p:blipFill>
        <p:spPr>
          <a:xfrm>
            <a:off x="825729" y="220288"/>
            <a:ext cx="8117876" cy="5989319"/>
          </a:xfrm>
          <a:prstGeom prst="rect">
            <a:avLst/>
          </a:prstGeom>
        </p:spPr>
      </p:pic>
      <p:sp>
        <p:nvSpPr>
          <p:cNvPr id="8" name="Metin kutusu 7">
            <a:extLst>
              <a:ext uri="{FF2B5EF4-FFF2-40B4-BE49-F238E27FC236}">
                <a16:creationId xmlns:a16="http://schemas.microsoft.com/office/drawing/2014/main" id="{D0DE59C2-268A-24C7-7EDC-9445CCD7C14A}"/>
              </a:ext>
            </a:extLst>
          </p:cNvPr>
          <p:cNvSpPr txBox="1"/>
          <p:nvPr/>
        </p:nvSpPr>
        <p:spPr>
          <a:xfrm>
            <a:off x="825729" y="6329935"/>
            <a:ext cx="7089699" cy="307777"/>
          </a:xfrm>
          <a:prstGeom prst="rect">
            <a:avLst/>
          </a:prstGeom>
          <a:noFill/>
        </p:spPr>
        <p:txBody>
          <a:bodyPr wrap="square" rtlCol="0">
            <a:spAutoFit/>
          </a:bodyPr>
          <a:lstStyle/>
          <a:p>
            <a:r>
              <a:rPr lang="tr-TR" sz="1400" dirty="0"/>
              <a:t>GPT-3.5 Turbo 1106 </a:t>
            </a:r>
            <a:r>
              <a:rPr lang="tr-TR" sz="1400" dirty="0" err="1"/>
              <a:t>Confusion</a:t>
            </a:r>
            <a:r>
              <a:rPr lang="tr-TR" sz="1400" dirty="0"/>
              <a:t> </a:t>
            </a:r>
            <a:r>
              <a:rPr lang="tr-TR" sz="1400" dirty="0" err="1"/>
              <a:t>Matrix</a:t>
            </a:r>
            <a:endParaRPr lang="tr-TR" sz="1400" dirty="0"/>
          </a:p>
        </p:txBody>
      </p:sp>
    </p:spTree>
    <p:extLst>
      <p:ext uri="{BB962C8B-B14F-4D97-AF65-F5344CB8AC3E}">
        <p14:creationId xmlns:p14="http://schemas.microsoft.com/office/powerpoint/2010/main" val="459492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Finally</a:t>
            </a:r>
            <a:r>
              <a:rPr lang="tr-TR" dirty="0"/>
              <a:t>, Visual </a:t>
            </a:r>
            <a:r>
              <a:rPr lang="tr-TR" dirty="0" err="1"/>
              <a:t>Dissatisfaction</a:t>
            </a:r>
            <a:r>
              <a:rPr lang="tr-TR" dirty="0"/>
              <a:t> </a:t>
            </a:r>
            <a:r>
              <a:rPr lang="tr-TR" dirty="0" err="1"/>
              <a:t>Testing</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a:t>
            </a:r>
          </a:p>
        </p:txBody>
      </p:sp>
    </p:spTree>
    <p:extLst>
      <p:ext uri="{BB962C8B-B14F-4D97-AF65-F5344CB8AC3E}">
        <p14:creationId xmlns:p14="http://schemas.microsoft.com/office/powerpoint/2010/main" val="214817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A6E0F50-B9FE-009D-DE87-5DB288D4BEA4}"/>
              </a:ext>
            </a:extLst>
          </p:cNvPr>
          <p:cNvSpPr>
            <a:spLocks noGrp="1"/>
          </p:cNvSpPr>
          <p:nvPr>
            <p:ph type="title"/>
          </p:nvPr>
        </p:nvSpPr>
        <p:spPr/>
        <p:txBody>
          <a:bodyPr/>
          <a:lstStyle/>
          <a:p>
            <a:r>
              <a:rPr lang="tr-TR" dirty="0"/>
              <a:t>Ali </a:t>
            </a:r>
            <a:r>
              <a:rPr lang="tr-TR" dirty="0" err="1"/>
              <a:t>Asgarov's</a:t>
            </a:r>
            <a:r>
              <a:rPr lang="tr-TR" dirty="0"/>
              <a:t> </a:t>
            </a:r>
            <a:r>
              <a:rPr lang="tr-TR" dirty="0" err="1"/>
              <a:t>research</a:t>
            </a:r>
            <a:endParaRPr lang="tr-TR" dirty="0"/>
          </a:p>
        </p:txBody>
      </p:sp>
      <p:sp>
        <p:nvSpPr>
          <p:cNvPr id="7" name="İçerik Yer Tutucusu 6">
            <a:extLst>
              <a:ext uri="{FF2B5EF4-FFF2-40B4-BE49-F238E27FC236}">
                <a16:creationId xmlns:a16="http://schemas.microsoft.com/office/drawing/2014/main" id="{F5000E17-BD51-4430-2A18-ECAA55572BBA}"/>
              </a:ext>
            </a:extLst>
          </p:cNvPr>
          <p:cNvSpPr>
            <a:spLocks noGrp="1"/>
          </p:cNvSpPr>
          <p:nvPr>
            <p:ph idx="1"/>
          </p:nvPr>
        </p:nvSpPr>
        <p:spPr/>
        <p:txBody>
          <a:bodyPr/>
          <a:lstStyle/>
          <a:p>
            <a:r>
              <a:rPr lang="tr-TR" dirty="0"/>
              <a:t>C</a:t>
            </a:r>
            <a:r>
              <a:rPr lang="en-US" dirty="0" err="1"/>
              <a:t>reation</a:t>
            </a:r>
            <a:r>
              <a:rPr lang="en-US" dirty="0"/>
              <a:t> of a stock price prediction model through the amalgamation of historical data and emotion ratings obtained from </a:t>
            </a:r>
            <a:r>
              <a:rPr lang="en-US" dirty="0" err="1"/>
              <a:t>Twitte</a:t>
            </a:r>
            <a:r>
              <a:rPr lang="tr-TR" dirty="0"/>
              <a:t>r</a:t>
            </a:r>
          </a:p>
          <a:p>
            <a:r>
              <a:rPr lang="en-US" dirty="0"/>
              <a:t>BERT model for sentiment scoring and a Long Short-Term Memory (LSTM) neural network for multivariate time series forecasting</a:t>
            </a:r>
            <a:endParaRPr lang="tr-TR" dirty="0"/>
          </a:p>
        </p:txBody>
      </p:sp>
    </p:spTree>
    <p:extLst>
      <p:ext uri="{BB962C8B-B14F-4D97-AF65-F5344CB8AC3E}">
        <p14:creationId xmlns:p14="http://schemas.microsoft.com/office/powerpoint/2010/main" val="13185396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görüntüsü, metin, öykü gelişim çizgisi; kumpas; grafiğini çıkarma, çizgi içeren bir resim&#10;&#10;Açıklama otomatik olarak oluşturuldu">
            <a:extLst>
              <a:ext uri="{FF2B5EF4-FFF2-40B4-BE49-F238E27FC236}">
                <a16:creationId xmlns:a16="http://schemas.microsoft.com/office/drawing/2014/main" id="{928A211E-1005-AB09-EA53-518D1C30DED4}"/>
              </a:ext>
            </a:extLst>
          </p:cNvPr>
          <p:cNvPicPr>
            <a:picLocks noChangeAspect="1"/>
          </p:cNvPicPr>
          <p:nvPr/>
        </p:nvPicPr>
        <p:blipFill>
          <a:blip r:embed="rId2"/>
          <a:stretch>
            <a:fillRect/>
          </a:stretch>
        </p:blipFill>
        <p:spPr>
          <a:xfrm>
            <a:off x="545581" y="777234"/>
            <a:ext cx="11100838" cy="5303531"/>
          </a:xfrm>
          <a:prstGeom prst="rect">
            <a:avLst/>
          </a:prstGeom>
        </p:spPr>
      </p:pic>
    </p:spTree>
    <p:extLst>
      <p:ext uri="{BB962C8B-B14F-4D97-AF65-F5344CB8AC3E}">
        <p14:creationId xmlns:p14="http://schemas.microsoft.com/office/powerpoint/2010/main" val="2783102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öykü gelişim çizgisi; kumpas; grafiğini çıkarma, çizgi içeren bir resim&#10;&#10;Açıklama otomatik olarak oluşturuldu">
            <a:extLst>
              <a:ext uri="{FF2B5EF4-FFF2-40B4-BE49-F238E27FC236}">
                <a16:creationId xmlns:a16="http://schemas.microsoft.com/office/drawing/2014/main" id="{C071A1F0-7C07-4C55-BAED-1AED71D02C5D}"/>
              </a:ext>
            </a:extLst>
          </p:cNvPr>
          <p:cNvPicPr>
            <a:picLocks noChangeAspect="1"/>
          </p:cNvPicPr>
          <p:nvPr/>
        </p:nvPicPr>
        <p:blipFill>
          <a:blip r:embed="rId2"/>
          <a:stretch>
            <a:fillRect/>
          </a:stretch>
        </p:blipFill>
        <p:spPr>
          <a:xfrm>
            <a:off x="545581" y="777234"/>
            <a:ext cx="11100838" cy="5303531"/>
          </a:xfrm>
          <a:prstGeom prst="rect">
            <a:avLst/>
          </a:prstGeom>
        </p:spPr>
      </p:pic>
    </p:spTree>
    <p:extLst>
      <p:ext uri="{BB962C8B-B14F-4D97-AF65-F5344CB8AC3E}">
        <p14:creationId xmlns:p14="http://schemas.microsoft.com/office/powerpoint/2010/main" val="139425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kran görüntüsü, taslak, çizgi, diyagram içeren bir resim&#10;&#10;Açıklama otomatik olarak oluşturuldu">
            <a:extLst>
              <a:ext uri="{FF2B5EF4-FFF2-40B4-BE49-F238E27FC236}">
                <a16:creationId xmlns:a16="http://schemas.microsoft.com/office/drawing/2014/main" id="{1D90CEE8-2EE4-0A78-4A22-E40EDF790526}"/>
              </a:ext>
            </a:extLst>
          </p:cNvPr>
          <p:cNvPicPr>
            <a:picLocks noChangeAspect="1"/>
          </p:cNvPicPr>
          <p:nvPr/>
        </p:nvPicPr>
        <p:blipFill>
          <a:blip r:embed="rId2"/>
          <a:stretch>
            <a:fillRect/>
          </a:stretch>
        </p:blipFill>
        <p:spPr>
          <a:xfrm>
            <a:off x="2139963" y="3180573"/>
            <a:ext cx="6889773" cy="3270105"/>
          </a:xfrm>
          <a:prstGeom prst="rect">
            <a:avLst/>
          </a:prstGeom>
        </p:spPr>
      </p:pic>
      <p:pic>
        <p:nvPicPr>
          <p:cNvPr id="5" name="Resim 4" descr="metin, ekran görüntüsü, öykü gelişim çizgisi; kumpas; grafiğini çıkarma, çizgi içeren bir resim&#10;&#10;Açıklama otomatik olarak oluşturuldu">
            <a:extLst>
              <a:ext uri="{FF2B5EF4-FFF2-40B4-BE49-F238E27FC236}">
                <a16:creationId xmlns:a16="http://schemas.microsoft.com/office/drawing/2014/main" id="{7AC04B5C-365E-A4CE-2F78-EAE6A04FF781}"/>
              </a:ext>
            </a:extLst>
          </p:cNvPr>
          <p:cNvPicPr>
            <a:picLocks noChangeAspect="1"/>
          </p:cNvPicPr>
          <p:nvPr/>
        </p:nvPicPr>
        <p:blipFill rotWithShape="1">
          <a:blip r:embed="rId3"/>
          <a:srcRect b="14999"/>
          <a:stretch/>
        </p:blipFill>
        <p:spPr>
          <a:xfrm>
            <a:off x="2183188" y="300904"/>
            <a:ext cx="6853285" cy="2783118"/>
          </a:xfrm>
          <a:prstGeom prst="rect">
            <a:avLst/>
          </a:prstGeom>
        </p:spPr>
      </p:pic>
      <p:sp>
        <p:nvSpPr>
          <p:cNvPr id="6" name="Dikdörtgen 5">
            <a:extLst>
              <a:ext uri="{FF2B5EF4-FFF2-40B4-BE49-F238E27FC236}">
                <a16:creationId xmlns:a16="http://schemas.microsoft.com/office/drawing/2014/main" id="{1C177080-3334-FA83-710E-EDFD3665EF63}"/>
              </a:ext>
            </a:extLst>
          </p:cNvPr>
          <p:cNvSpPr/>
          <p:nvPr/>
        </p:nvSpPr>
        <p:spPr>
          <a:xfrm>
            <a:off x="3192087" y="300904"/>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Dikdörtgen 6">
            <a:extLst>
              <a:ext uri="{FF2B5EF4-FFF2-40B4-BE49-F238E27FC236}">
                <a16:creationId xmlns:a16="http://schemas.microsoft.com/office/drawing/2014/main" id="{1B8D1535-C2F2-DECD-0051-74C14535672C}"/>
              </a:ext>
            </a:extLst>
          </p:cNvPr>
          <p:cNvSpPr/>
          <p:nvPr/>
        </p:nvSpPr>
        <p:spPr>
          <a:xfrm>
            <a:off x="4479298" y="300904"/>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7">
            <a:extLst>
              <a:ext uri="{FF2B5EF4-FFF2-40B4-BE49-F238E27FC236}">
                <a16:creationId xmlns:a16="http://schemas.microsoft.com/office/drawing/2014/main" id="{1A338EDE-6FB0-E0E6-98E0-AC5CA9733F79}"/>
              </a:ext>
            </a:extLst>
          </p:cNvPr>
          <p:cNvSpPr/>
          <p:nvPr/>
        </p:nvSpPr>
        <p:spPr>
          <a:xfrm>
            <a:off x="5637496" y="290168"/>
            <a:ext cx="458503"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9" name="Dikdörtgen 8">
            <a:extLst>
              <a:ext uri="{FF2B5EF4-FFF2-40B4-BE49-F238E27FC236}">
                <a16:creationId xmlns:a16="http://schemas.microsoft.com/office/drawing/2014/main" id="{C5D6900F-5396-A3AE-3A85-655AC1292D66}"/>
              </a:ext>
            </a:extLst>
          </p:cNvPr>
          <p:cNvSpPr/>
          <p:nvPr/>
        </p:nvSpPr>
        <p:spPr>
          <a:xfrm>
            <a:off x="6811184" y="300904"/>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a</a:t>
            </a:r>
          </a:p>
        </p:txBody>
      </p:sp>
      <p:sp>
        <p:nvSpPr>
          <p:cNvPr id="10" name="Dikdörtgen 9">
            <a:extLst>
              <a:ext uri="{FF2B5EF4-FFF2-40B4-BE49-F238E27FC236}">
                <a16:creationId xmlns:a16="http://schemas.microsoft.com/office/drawing/2014/main" id="{0167579C-4C36-84C7-163C-791229413D88}"/>
              </a:ext>
            </a:extLst>
          </p:cNvPr>
          <p:cNvSpPr/>
          <p:nvPr/>
        </p:nvSpPr>
        <p:spPr>
          <a:xfrm>
            <a:off x="8185135" y="290168"/>
            <a:ext cx="406415"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a:extLst>
              <a:ext uri="{FF2B5EF4-FFF2-40B4-BE49-F238E27FC236}">
                <a16:creationId xmlns:a16="http://schemas.microsoft.com/office/drawing/2014/main" id="{CB67D2E9-955E-768D-B2C6-15021FC64D60}"/>
              </a:ext>
            </a:extLst>
          </p:cNvPr>
          <p:cNvSpPr/>
          <p:nvPr/>
        </p:nvSpPr>
        <p:spPr>
          <a:xfrm>
            <a:off x="2705355" y="300904"/>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Dikdörtgen 11">
            <a:extLst>
              <a:ext uri="{FF2B5EF4-FFF2-40B4-BE49-F238E27FC236}">
                <a16:creationId xmlns:a16="http://schemas.microsoft.com/office/drawing/2014/main" id="{0F4721CB-BD64-3840-17EE-26C86E9C1AD7}"/>
              </a:ext>
            </a:extLst>
          </p:cNvPr>
          <p:cNvSpPr/>
          <p:nvPr/>
        </p:nvSpPr>
        <p:spPr>
          <a:xfrm>
            <a:off x="3858344" y="290168"/>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5D780A44-171C-CB9A-B6BD-A7C2C54B05A5}"/>
              </a:ext>
            </a:extLst>
          </p:cNvPr>
          <p:cNvSpPr/>
          <p:nvPr/>
        </p:nvSpPr>
        <p:spPr>
          <a:xfrm>
            <a:off x="5106103" y="290168"/>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4" name="Dikdörtgen 13">
            <a:extLst>
              <a:ext uri="{FF2B5EF4-FFF2-40B4-BE49-F238E27FC236}">
                <a16:creationId xmlns:a16="http://schemas.microsoft.com/office/drawing/2014/main" id="{4842B60F-2321-2CFA-31BB-D47DC6239843}"/>
              </a:ext>
            </a:extLst>
          </p:cNvPr>
          <p:cNvSpPr/>
          <p:nvPr/>
        </p:nvSpPr>
        <p:spPr>
          <a:xfrm>
            <a:off x="6301331" y="300904"/>
            <a:ext cx="357448"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5" name="Dikdörtgen 14">
            <a:extLst>
              <a:ext uri="{FF2B5EF4-FFF2-40B4-BE49-F238E27FC236}">
                <a16:creationId xmlns:a16="http://schemas.microsoft.com/office/drawing/2014/main" id="{9652104E-2233-A8A7-167C-B989B5F1B9EE}"/>
              </a:ext>
            </a:extLst>
          </p:cNvPr>
          <p:cNvSpPr/>
          <p:nvPr/>
        </p:nvSpPr>
        <p:spPr>
          <a:xfrm>
            <a:off x="7251129" y="300904"/>
            <a:ext cx="618909" cy="5684260"/>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2282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1"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0" nodeType="click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9"/>
                                        </p:tgtEl>
                                      </p:cBhvr>
                                    </p:animEffect>
                                    <p:set>
                                      <p:cBhvr>
                                        <p:cTn id="82" dur="1" fill="hold">
                                          <p:stCondLst>
                                            <p:cond delay="499"/>
                                          </p:stCondLst>
                                        </p:cTn>
                                        <p:tgtEl>
                                          <p:spTgt spid="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1000"/>
                                        <p:tgtEl>
                                          <p:spTgt spid="1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15"/>
                                        </p:tgtEl>
                                      </p:cBhvr>
                                    </p:animEffect>
                                    <p:set>
                                      <p:cBhvr>
                                        <p:cTn id="92" dur="1" fill="hold">
                                          <p:stCondLst>
                                            <p:cond delay="499"/>
                                          </p:stCondLst>
                                        </p:cTn>
                                        <p:tgtEl>
                                          <p:spTgt spid="1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fade">
                                      <p:cBhvr>
                                        <p:cTn id="97" dur="500"/>
                                        <p:tgtEl>
                                          <p:spTgt spid="1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F9F28A-8C00-7226-B8D5-23D7091E9C5D}"/>
              </a:ext>
            </a:extLst>
          </p:cNvPr>
          <p:cNvSpPr>
            <a:spLocks noGrp="1"/>
          </p:cNvSpPr>
          <p:nvPr>
            <p:ph type="title"/>
          </p:nvPr>
        </p:nvSpPr>
        <p:spPr/>
        <p:txBody>
          <a:bodyPr/>
          <a:lstStyle/>
          <a:p>
            <a:r>
              <a:rPr lang="tr-TR" dirty="0" err="1"/>
              <a:t>Prediction</a:t>
            </a:r>
            <a:r>
              <a:rPr lang="tr-TR" dirty="0"/>
              <a:t> </a:t>
            </a:r>
            <a:r>
              <a:rPr lang="tr-TR" dirty="0" err="1"/>
              <a:t>Testing</a:t>
            </a:r>
            <a:r>
              <a:rPr lang="tr-TR" dirty="0"/>
              <a:t> </a:t>
            </a:r>
            <a:r>
              <a:rPr lang="tr-TR" dirty="0" err="1"/>
              <a:t>and</a:t>
            </a:r>
            <a:r>
              <a:rPr lang="tr-TR" dirty="0"/>
              <a:t> </a:t>
            </a:r>
            <a:r>
              <a:rPr lang="tr-TR" dirty="0" err="1"/>
              <a:t>Results</a:t>
            </a:r>
            <a:endParaRPr lang="tr-TR" dirty="0"/>
          </a:p>
        </p:txBody>
      </p:sp>
      <p:sp>
        <p:nvSpPr>
          <p:cNvPr id="10" name="Metin Yer Tutucusu 9">
            <a:extLst>
              <a:ext uri="{FF2B5EF4-FFF2-40B4-BE49-F238E27FC236}">
                <a16:creationId xmlns:a16="http://schemas.microsoft.com/office/drawing/2014/main" id="{AED0D9C9-D6E2-2B01-6354-094A099B8464}"/>
              </a:ext>
            </a:extLst>
          </p:cNvPr>
          <p:cNvSpPr>
            <a:spLocks noGrp="1"/>
          </p:cNvSpPr>
          <p:nvPr>
            <p:ph type="body" idx="1"/>
          </p:nvPr>
        </p:nvSpPr>
        <p:spPr/>
        <p:txBody>
          <a:bodyPr/>
          <a:lstStyle/>
          <a:p>
            <a:r>
              <a:rPr lang="tr-TR" dirty="0"/>
              <a:t>…</a:t>
            </a:r>
          </a:p>
        </p:txBody>
      </p:sp>
    </p:spTree>
    <p:extLst>
      <p:ext uri="{BB962C8B-B14F-4D97-AF65-F5344CB8AC3E}">
        <p14:creationId xmlns:p14="http://schemas.microsoft.com/office/powerpoint/2010/main" val="610762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01AE9970-A2C5-AF78-C8F8-0A76F8A6D5C3}"/>
              </a:ext>
            </a:extLst>
          </p:cNvPr>
          <p:cNvSpPr>
            <a:spLocks noGrp="1"/>
          </p:cNvSpPr>
          <p:nvPr>
            <p:ph type="title"/>
          </p:nvPr>
        </p:nvSpPr>
        <p:spPr/>
        <p:txBody>
          <a:bodyPr/>
          <a:lstStyle/>
          <a:p>
            <a:r>
              <a:rPr lang="tr-TR" dirty="0" err="1"/>
              <a:t>Hyperparameters</a:t>
            </a:r>
            <a:r>
              <a:rPr lang="tr-TR" dirty="0"/>
              <a:t> of LSTM</a:t>
            </a:r>
          </a:p>
        </p:txBody>
      </p:sp>
      <p:sp>
        <p:nvSpPr>
          <p:cNvPr id="5" name="İçerik Yer Tutucusu 4">
            <a:extLst>
              <a:ext uri="{FF2B5EF4-FFF2-40B4-BE49-F238E27FC236}">
                <a16:creationId xmlns:a16="http://schemas.microsoft.com/office/drawing/2014/main" id="{637794E7-A613-C3BA-BEC8-5F8E2D624EB5}"/>
              </a:ext>
            </a:extLst>
          </p:cNvPr>
          <p:cNvSpPr>
            <a:spLocks noGrp="1"/>
          </p:cNvSpPr>
          <p:nvPr>
            <p:ph idx="1"/>
          </p:nvPr>
        </p:nvSpPr>
        <p:spPr/>
        <p:txBody>
          <a:bodyPr/>
          <a:lstStyle/>
          <a:p>
            <a:r>
              <a:rPr lang="tr-TR" b="1" dirty="0" err="1"/>
              <a:t>Loss</a:t>
            </a:r>
            <a:r>
              <a:rPr lang="tr-TR" b="1" dirty="0"/>
              <a:t> </a:t>
            </a:r>
            <a:r>
              <a:rPr lang="tr-TR" b="1" dirty="0" err="1"/>
              <a:t>Function</a:t>
            </a:r>
            <a:r>
              <a:rPr lang="tr-TR" b="1" dirty="0"/>
              <a:t>: </a:t>
            </a:r>
            <a:r>
              <a:rPr lang="tr-TR" dirty="0" err="1"/>
              <a:t>Mean</a:t>
            </a:r>
            <a:r>
              <a:rPr lang="tr-TR" dirty="0"/>
              <a:t> </a:t>
            </a:r>
            <a:r>
              <a:rPr lang="tr-TR" dirty="0" err="1"/>
              <a:t>Squared</a:t>
            </a:r>
            <a:r>
              <a:rPr lang="tr-TR" dirty="0"/>
              <a:t> </a:t>
            </a:r>
            <a:r>
              <a:rPr lang="tr-TR" dirty="0" err="1"/>
              <a:t>Error</a:t>
            </a:r>
            <a:r>
              <a:rPr lang="tr-TR" dirty="0"/>
              <a:t> (MSE)</a:t>
            </a:r>
          </a:p>
          <a:p>
            <a:r>
              <a:rPr lang="tr-TR" b="1" dirty="0" err="1"/>
              <a:t>Optimizer</a:t>
            </a:r>
            <a:r>
              <a:rPr lang="tr-TR" b="1" dirty="0"/>
              <a:t>:</a:t>
            </a:r>
            <a:r>
              <a:rPr lang="tr-TR" dirty="0"/>
              <a:t> Adam </a:t>
            </a:r>
            <a:r>
              <a:rPr lang="tr-TR" dirty="0" err="1"/>
              <a:t>Optimizer</a:t>
            </a:r>
            <a:endParaRPr lang="tr-TR" dirty="0"/>
          </a:p>
          <a:p>
            <a:r>
              <a:rPr lang="tr-TR" b="1" dirty="0"/>
              <a:t>LSTM </a:t>
            </a:r>
            <a:r>
              <a:rPr lang="tr-TR" b="1" dirty="0" err="1"/>
              <a:t>Layers</a:t>
            </a:r>
            <a:r>
              <a:rPr lang="tr-TR" b="1" dirty="0"/>
              <a:t>: </a:t>
            </a:r>
            <a:r>
              <a:rPr lang="tr-TR" dirty="0"/>
              <a:t>50 </a:t>
            </a:r>
            <a:r>
              <a:rPr lang="tr-TR" dirty="0" err="1"/>
              <a:t>unit</a:t>
            </a:r>
            <a:endParaRPr lang="tr-TR" dirty="0"/>
          </a:p>
          <a:p>
            <a:r>
              <a:rPr lang="tr-TR" b="1" dirty="0"/>
              <a:t>Dense </a:t>
            </a:r>
            <a:r>
              <a:rPr lang="tr-TR" b="1" dirty="0" err="1"/>
              <a:t>Layer</a:t>
            </a:r>
            <a:r>
              <a:rPr lang="tr-TR" b="1" dirty="0"/>
              <a:t>: </a:t>
            </a:r>
            <a:r>
              <a:rPr lang="tr-TR" dirty="0"/>
              <a:t>1 </a:t>
            </a:r>
            <a:r>
              <a:rPr lang="tr-TR" dirty="0" err="1"/>
              <a:t>unit</a:t>
            </a:r>
            <a:r>
              <a:rPr lang="tr-TR" dirty="0"/>
              <a:t>, </a:t>
            </a:r>
            <a:r>
              <a:rPr lang="tr-TR" dirty="0" err="1"/>
              <a:t>simple</a:t>
            </a:r>
            <a:r>
              <a:rPr lang="tr-TR" dirty="0"/>
              <a:t> </a:t>
            </a:r>
            <a:r>
              <a:rPr lang="tr-TR" dirty="0" err="1"/>
              <a:t>for</a:t>
            </a:r>
            <a:r>
              <a:rPr lang="tr-TR" dirty="0"/>
              <a:t> </a:t>
            </a:r>
            <a:r>
              <a:rPr lang="tr-TR" dirty="0" err="1"/>
              <a:t>regression</a:t>
            </a:r>
            <a:r>
              <a:rPr lang="tr-TR" dirty="0"/>
              <a:t> </a:t>
            </a:r>
            <a:r>
              <a:rPr lang="tr-TR" dirty="0" err="1"/>
              <a:t>problems</a:t>
            </a:r>
            <a:endParaRPr lang="tr-TR" dirty="0"/>
          </a:p>
          <a:p>
            <a:r>
              <a:rPr lang="tr-TR" b="1" dirty="0" err="1"/>
              <a:t>Epochs</a:t>
            </a:r>
            <a:r>
              <a:rPr lang="tr-TR" b="1" dirty="0"/>
              <a:t>: </a:t>
            </a:r>
            <a:r>
              <a:rPr lang="tr-TR" dirty="0"/>
              <a:t>100 </a:t>
            </a:r>
            <a:r>
              <a:rPr lang="tr-TR" dirty="0" err="1"/>
              <a:t>epochs</a:t>
            </a:r>
            <a:endParaRPr lang="tr-TR" dirty="0"/>
          </a:p>
          <a:p>
            <a:r>
              <a:rPr lang="tr-TR" b="1" dirty="0" err="1"/>
              <a:t>Look</a:t>
            </a:r>
            <a:r>
              <a:rPr lang="tr-TR" b="1" dirty="0"/>
              <a:t> </a:t>
            </a:r>
            <a:r>
              <a:rPr lang="tr-TR" b="1" dirty="0" err="1"/>
              <a:t>back</a:t>
            </a:r>
            <a:r>
              <a:rPr lang="tr-TR" b="1" dirty="0"/>
              <a:t>:</a:t>
            </a:r>
            <a:r>
              <a:rPr lang="tr-TR" dirty="0"/>
              <a:t> 10 </a:t>
            </a:r>
            <a:r>
              <a:rPr lang="tr-TR" dirty="0" err="1"/>
              <a:t>days</a:t>
            </a:r>
            <a:endParaRPr lang="tr-TR" dirty="0"/>
          </a:p>
        </p:txBody>
      </p:sp>
    </p:spTree>
    <p:extLst>
      <p:ext uri="{BB962C8B-B14F-4D97-AF65-F5344CB8AC3E}">
        <p14:creationId xmlns:p14="http://schemas.microsoft.com/office/powerpoint/2010/main" val="858144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öykü gelişim çizgisi; kumpas; grafiğini çıkarma, çizgi, yazı tipi içeren bir resim&#10;&#10;Açıklama otomatik olarak oluşturuldu">
            <a:extLst>
              <a:ext uri="{FF2B5EF4-FFF2-40B4-BE49-F238E27FC236}">
                <a16:creationId xmlns:a16="http://schemas.microsoft.com/office/drawing/2014/main" id="{8496260D-8E42-25BA-5C1A-79EEE4430DC4}"/>
              </a:ext>
            </a:extLst>
          </p:cNvPr>
          <p:cNvPicPr>
            <a:picLocks noChangeAspect="1"/>
          </p:cNvPicPr>
          <p:nvPr/>
        </p:nvPicPr>
        <p:blipFill>
          <a:blip r:embed="rId2"/>
          <a:stretch>
            <a:fillRect/>
          </a:stretch>
        </p:blipFill>
        <p:spPr>
          <a:xfrm>
            <a:off x="931026" y="201773"/>
            <a:ext cx="7681301" cy="2945715"/>
          </a:xfrm>
          <a:prstGeom prst="rect">
            <a:avLst/>
          </a:prstGeom>
        </p:spPr>
      </p:pic>
      <p:pic>
        <p:nvPicPr>
          <p:cNvPr id="7" name="Resim 6" descr="öykü gelişim çizgisi; kumpas; grafiğini çıkarma, çizgi, metin, yazı tipi içeren bir resim&#10;&#10;Açıklama otomatik olarak oluşturuldu">
            <a:extLst>
              <a:ext uri="{FF2B5EF4-FFF2-40B4-BE49-F238E27FC236}">
                <a16:creationId xmlns:a16="http://schemas.microsoft.com/office/drawing/2014/main" id="{31D50A9F-A5C0-ADDC-2AA6-A403A78702C8}"/>
              </a:ext>
            </a:extLst>
          </p:cNvPr>
          <p:cNvPicPr>
            <a:picLocks noChangeAspect="1"/>
          </p:cNvPicPr>
          <p:nvPr/>
        </p:nvPicPr>
        <p:blipFill>
          <a:blip r:embed="rId3"/>
          <a:stretch>
            <a:fillRect/>
          </a:stretch>
        </p:blipFill>
        <p:spPr>
          <a:xfrm>
            <a:off x="931026" y="3478877"/>
            <a:ext cx="7930341" cy="3041220"/>
          </a:xfrm>
          <a:prstGeom prst="rect">
            <a:avLst/>
          </a:prstGeom>
        </p:spPr>
      </p:pic>
    </p:spTree>
    <p:extLst>
      <p:ext uri="{BB962C8B-B14F-4D97-AF65-F5344CB8AC3E}">
        <p14:creationId xmlns:p14="http://schemas.microsoft.com/office/powerpoint/2010/main" val="1918889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01773"/>
            <a:ext cx="7681301" cy="2945714"/>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78877"/>
            <a:ext cx="7930341" cy="3041219"/>
          </a:xfrm>
          <a:prstGeom prst="rect">
            <a:avLst/>
          </a:prstGeom>
        </p:spPr>
      </p:pic>
    </p:spTree>
    <p:extLst>
      <p:ext uri="{BB962C8B-B14F-4D97-AF65-F5344CB8AC3E}">
        <p14:creationId xmlns:p14="http://schemas.microsoft.com/office/powerpoint/2010/main" val="2466606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19839"/>
            <a:ext cx="7681301" cy="2909583"/>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97528"/>
            <a:ext cx="7930341" cy="3003917"/>
          </a:xfrm>
          <a:prstGeom prst="rect">
            <a:avLst/>
          </a:prstGeom>
        </p:spPr>
      </p:pic>
    </p:spTree>
    <p:extLst>
      <p:ext uri="{BB962C8B-B14F-4D97-AF65-F5344CB8AC3E}">
        <p14:creationId xmlns:p14="http://schemas.microsoft.com/office/powerpoint/2010/main" val="4168962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01773"/>
            <a:ext cx="7681301" cy="2945714"/>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78877"/>
            <a:ext cx="7930341" cy="3041219"/>
          </a:xfrm>
          <a:prstGeom prst="rect">
            <a:avLst/>
          </a:prstGeom>
        </p:spPr>
      </p:pic>
    </p:spTree>
    <p:extLst>
      <p:ext uri="{BB962C8B-B14F-4D97-AF65-F5344CB8AC3E}">
        <p14:creationId xmlns:p14="http://schemas.microsoft.com/office/powerpoint/2010/main" val="964501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19839"/>
            <a:ext cx="7681301" cy="2909583"/>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97528"/>
            <a:ext cx="7930341" cy="3003917"/>
          </a:xfrm>
          <a:prstGeom prst="rect">
            <a:avLst/>
          </a:prstGeom>
        </p:spPr>
      </p:pic>
    </p:spTree>
    <p:extLst>
      <p:ext uri="{BB962C8B-B14F-4D97-AF65-F5344CB8AC3E}">
        <p14:creationId xmlns:p14="http://schemas.microsoft.com/office/powerpoint/2010/main" val="142938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A2A891-9172-6DF6-C6E0-FB1A9AEE65FF}"/>
              </a:ext>
            </a:extLst>
          </p:cNvPr>
          <p:cNvSpPr>
            <a:spLocks noGrp="1"/>
          </p:cNvSpPr>
          <p:nvPr>
            <p:ph type="title"/>
          </p:nvPr>
        </p:nvSpPr>
        <p:spPr/>
        <p:txBody>
          <a:bodyPr/>
          <a:lstStyle/>
          <a:p>
            <a:r>
              <a:rPr lang="tr-TR" dirty="0" err="1"/>
              <a:t>OpenAI’s</a:t>
            </a:r>
            <a:r>
              <a:rPr lang="tr-TR" dirty="0"/>
              <a:t> GPT 3.5 Turbo</a:t>
            </a:r>
          </a:p>
        </p:txBody>
      </p:sp>
      <p:sp>
        <p:nvSpPr>
          <p:cNvPr id="3" name="İçerik Yer Tutucusu 2">
            <a:extLst>
              <a:ext uri="{FF2B5EF4-FFF2-40B4-BE49-F238E27FC236}">
                <a16:creationId xmlns:a16="http://schemas.microsoft.com/office/drawing/2014/main" id="{D38D0778-BEF2-9ABE-263C-D0E92CAAC80A}"/>
              </a:ext>
            </a:extLst>
          </p:cNvPr>
          <p:cNvSpPr>
            <a:spLocks noGrp="1"/>
          </p:cNvSpPr>
          <p:nvPr>
            <p:ph idx="1"/>
          </p:nvPr>
        </p:nvSpPr>
        <p:spPr/>
        <p:txBody>
          <a:bodyPr/>
          <a:lstStyle/>
          <a:p>
            <a:r>
              <a:rPr lang="tr-TR" dirty="0"/>
              <a:t>An a</a:t>
            </a:r>
            <a:r>
              <a:rPr lang="en-US" dirty="0" err="1"/>
              <a:t>dvanced</a:t>
            </a:r>
            <a:r>
              <a:rPr lang="en-US" dirty="0"/>
              <a:t> language model developed by OpenAI </a:t>
            </a:r>
            <a:endParaRPr lang="tr-TR" dirty="0"/>
          </a:p>
          <a:p>
            <a:r>
              <a:rPr lang="tr-TR" dirty="0"/>
              <a:t>P</a:t>
            </a:r>
            <a:r>
              <a:rPr lang="en-US" dirty="0"/>
              <a:t>re-trained on a range of linguistic inputs</a:t>
            </a:r>
            <a:endParaRPr lang="tr-TR" dirty="0"/>
          </a:p>
          <a:p>
            <a:r>
              <a:rPr lang="tr-TR" dirty="0"/>
              <a:t>A</a:t>
            </a:r>
            <a:r>
              <a:rPr lang="en-US" dirty="0" err="1"/>
              <a:t>daptation</a:t>
            </a:r>
            <a:r>
              <a:rPr lang="en-US" dirty="0"/>
              <a:t> to specific tasks like question answering or sentiment analysis</a:t>
            </a:r>
            <a:endParaRPr lang="tr-TR" dirty="0"/>
          </a:p>
          <a:p>
            <a:r>
              <a:rPr lang="en-US" dirty="0"/>
              <a:t>Performance is evaluated on a validation set using this iterative process until the intended results are achieved</a:t>
            </a:r>
            <a:endParaRPr lang="tr-TR" dirty="0"/>
          </a:p>
        </p:txBody>
      </p:sp>
    </p:spTree>
    <p:extLst>
      <p:ext uri="{BB962C8B-B14F-4D97-AF65-F5344CB8AC3E}">
        <p14:creationId xmlns:p14="http://schemas.microsoft.com/office/powerpoint/2010/main" val="3285000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19839"/>
            <a:ext cx="7681301" cy="2909583"/>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97528"/>
            <a:ext cx="7930341" cy="3003917"/>
          </a:xfrm>
          <a:prstGeom prst="rect">
            <a:avLst/>
          </a:prstGeom>
        </p:spPr>
      </p:pic>
    </p:spTree>
    <p:extLst>
      <p:ext uri="{BB962C8B-B14F-4D97-AF65-F5344CB8AC3E}">
        <p14:creationId xmlns:p14="http://schemas.microsoft.com/office/powerpoint/2010/main" val="3035086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496260D-8E42-25BA-5C1A-79EEE4430DC4}"/>
              </a:ext>
            </a:extLst>
          </p:cNvPr>
          <p:cNvPicPr>
            <a:picLocks noChangeAspect="1"/>
          </p:cNvPicPr>
          <p:nvPr/>
        </p:nvPicPr>
        <p:blipFill>
          <a:blip r:embed="rId2"/>
          <a:srcRect/>
          <a:stretch/>
        </p:blipFill>
        <p:spPr>
          <a:xfrm>
            <a:off x="931026" y="201773"/>
            <a:ext cx="7681301" cy="2945714"/>
          </a:xfrm>
          <a:prstGeom prst="rect">
            <a:avLst/>
          </a:prstGeom>
        </p:spPr>
      </p:pic>
      <p:pic>
        <p:nvPicPr>
          <p:cNvPr id="7" name="Resim 6">
            <a:extLst>
              <a:ext uri="{FF2B5EF4-FFF2-40B4-BE49-F238E27FC236}">
                <a16:creationId xmlns:a16="http://schemas.microsoft.com/office/drawing/2014/main" id="{31D50A9F-A5C0-ADDC-2AA6-A403A78702C8}"/>
              </a:ext>
            </a:extLst>
          </p:cNvPr>
          <p:cNvPicPr>
            <a:picLocks noChangeAspect="1"/>
          </p:cNvPicPr>
          <p:nvPr/>
        </p:nvPicPr>
        <p:blipFill>
          <a:blip r:embed="rId3"/>
          <a:srcRect/>
          <a:stretch/>
        </p:blipFill>
        <p:spPr>
          <a:xfrm>
            <a:off x="931026" y="3478877"/>
            <a:ext cx="7930341" cy="3041219"/>
          </a:xfrm>
          <a:prstGeom prst="rect">
            <a:avLst/>
          </a:prstGeom>
        </p:spPr>
      </p:pic>
    </p:spTree>
    <p:extLst>
      <p:ext uri="{BB962C8B-B14F-4D97-AF65-F5344CB8AC3E}">
        <p14:creationId xmlns:p14="http://schemas.microsoft.com/office/powerpoint/2010/main" val="3914666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6145E444-11BC-60C8-FA8C-A556E74973AE}"/>
              </a:ext>
            </a:extLst>
          </p:cNvPr>
          <p:cNvSpPr>
            <a:spLocks noGrp="1"/>
          </p:cNvSpPr>
          <p:nvPr>
            <p:ph type="title"/>
          </p:nvPr>
        </p:nvSpPr>
        <p:spPr/>
        <p:txBody>
          <a:bodyPr/>
          <a:lstStyle/>
          <a:p>
            <a:r>
              <a:rPr lang="tr-TR" dirty="0"/>
              <a:t>Final </a:t>
            </a:r>
            <a:r>
              <a:rPr lang="tr-TR" dirty="0" err="1"/>
              <a:t>thoughts</a:t>
            </a:r>
            <a:endParaRPr lang="tr-TR" dirty="0"/>
          </a:p>
        </p:txBody>
      </p:sp>
      <p:sp>
        <p:nvSpPr>
          <p:cNvPr id="5" name="Metin Yer Tutucusu 4">
            <a:extLst>
              <a:ext uri="{FF2B5EF4-FFF2-40B4-BE49-F238E27FC236}">
                <a16:creationId xmlns:a16="http://schemas.microsoft.com/office/drawing/2014/main" id="{B94C6078-1793-B847-F3A6-43C41C584A0F}"/>
              </a:ext>
            </a:extLst>
          </p:cNvPr>
          <p:cNvSpPr>
            <a:spLocks noGrp="1"/>
          </p:cNvSpPr>
          <p:nvPr>
            <p:ph type="body" idx="1"/>
          </p:nvPr>
        </p:nvSpPr>
        <p:spPr/>
        <p:txBody>
          <a:bodyPr/>
          <a:lstStyle/>
          <a:p>
            <a:endParaRPr lang="tr-TR"/>
          </a:p>
        </p:txBody>
      </p:sp>
    </p:spTree>
    <p:extLst>
      <p:ext uri="{BB962C8B-B14F-4D97-AF65-F5344CB8AC3E}">
        <p14:creationId xmlns:p14="http://schemas.microsoft.com/office/powerpoint/2010/main" val="256400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E1B66577-5B22-FC36-1446-32932C6DAFDA}"/>
              </a:ext>
            </a:extLst>
          </p:cNvPr>
          <p:cNvSpPr>
            <a:spLocks noGrp="1"/>
          </p:cNvSpPr>
          <p:nvPr>
            <p:ph type="title"/>
          </p:nvPr>
        </p:nvSpPr>
        <p:spPr/>
        <p:txBody>
          <a:bodyPr/>
          <a:lstStyle/>
          <a:p>
            <a:r>
              <a:rPr lang="tr-TR" dirty="0"/>
              <a:t>How </a:t>
            </a:r>
            <a:r>
              <a:rPr lang="tr-TR" dirty="0" err="1"/>
              <a:t>would</a:t>
            </a:r>
            <a:r>
              <a:rPr lang="tr-TR" dirty="0"/>
              <a:t> it be </a:t>
            </a:r>
            <a:r>
              <a:rPr lang="tr-TR" dirty="0" err="1"/>
              <a:t>better</a:t>
            </a:r>
            <a:r>
              <a:rPr lang="tr-TR" dirty="0"/>
              <a:t>?</a:t>
            </a:r>
          </a:p>
        </p:txBody>
      </p:sp>
      <p:sp>
        <p:nvSpPr>
          <p:cNvPr id="5" name="İçerik Yer Tutucusu 4">
            <a:extLst>
              <a:ext uri="{FF2B5EF4-FFF2-40B4-BE49-F238E27FC236}">
                <a16:creationId xmlns:a16="http://schemas.microsoft.com/office/drawing/2014/main" id="{EE8815B1-BCCF-D4E0-2644-64FE8F53C182}"/>
              </a:ext>
            </a:extLst>
          </p:cNvPr>
          <p:cNvSpPr>
            <a:spLocks noGrp="1"/>
          </p:cNvSpPr>
          <p:nvPr>
            <p:ph idx="1"/>
          </p:nvPr>
        </p:nvSpPr>
        <p:spPr/>
        <p:txBody>
          <a:bodyPr/>
          <a:lstStyle/>
          <a:p>
            <a:r>
              <a:rPr lang="tr-TR" dirty="0"/>
              <a:t>Training </a:t>
            </a:r>
            <a:r>
              <a:rPr lang="tr-TR" dirty="0" err="1"/>
              <a:t>with</a:t>
            </a:r>
            <a:r>
              <a:rPr lang="tr-TR" dirty="0"/>
              <a:t> </a:t>
            </a:r>
            <a:r>
              <a:rPr lang="tr-TR" dirty="0" err="1"/>
              <a:t>more</a:t>
            </a:r>
            <a:r>
              <a:rPr lang="tr-TR" dirty="0"/>
              <a:t> </a:t>
            </a:r>
            <a:r>
              <a:rPr lang="tr-TR" dirty="0" err="1"/>
              <a:t>and</a:t>
            </a:r>
            <a:r>
              <a:rPr lang="tr-TR" dirty="0"/>
              <a:t> </a:t>
            </a:r>
            <a:r>
              <a:rPr lang="tr-TR" dirty="0" err="1"/>
              <a:t>more</a:t>
            </a:r>
            <a:r>
              <a:rPr lang="tr-TR" dirty="0"/>
              <a:t> data</a:t>
            </a:r>
          </a:p>
          <a:p>
            <a:r>
              <a:rPr lang="tr-TR" dirty="0" err="1"/>
              <a:t>Seperating</a:t>
            </a:r>
            <a:r>
              <a:rPr lang="tr-TR" dirty="0"/>
              <a:t> </a:t>
            </a:r>
            <a:r>
              <a:rPr lang="tr-TR" dirty="0" err="1"/>
              <a:t>categories</a:t>
            </a:r>
            <a:r>
              <a:rPr lang="tr-TR" dirty="0"/>
              <a:t> </a:t>
            </a:r>
            <a:r>
              <a:rPr lang="tr-TR" dirty="0" err="1"/>
              <a:t>more</a:t>
            </a:r>
            <a:r>
              <a:rPr lang="tr-TR" dirty="0"/>
              <a:t> </a:t>
            </a:r>
            <a:r>
              <a:rPr lang="tr-TR" dirty="0" err="1"/>
              <a:t>precisely</a:t>
            </a:r>
            <a:endParaRPr lang="tr-TR" dirty="0"/>
          </a:p>
          <a:p>
            <a:r>
              <a:rPr lang="tr-TR" dirty="0" err="1"/>
              <a:t>Choosing</a:t>
            </a:r>
            <a:r>
              <a:rPr lang="tr-TR" dirty="0"/>
              <a:t> </a:t>
            </a:r>
            <a:r>
              <a:rPr lang="tr-TR" dirty="0" err="1"/>
              <a:t>more</a:t>
            </a:r>
            <a:r>
              <a:rPr lang="tr-TR" dirty="0"/>
              <a:t> </a:t>
            </a:r>
            <a:r>
              <a:rPr lang="tr-TR" dirty="0" err="1"/>
              <a:t>meaningful</a:t>
            </a:r>
            <a:r>
              <a:rPr lang="tr-TR" dirty="0"/>
              <a:t> </a:t>
            </a:r>
            <a:r>
              <a:rPr lang="tr-TR" dirty="0" err="1"/>
              <a:t>dataset</a:t>
            </a:r>
            <a:endParaRPr lang="tr-TR" dirty="0"/>
          </a:p>
          <a:p>
            <a:r>
              <a:rPr lang="tr-TR" dirty="0"/>
              <a:t>Using </a:t>
            </a:r>
            <a:r>
              <a:rPr lang="tr-TR" dirty="0" err="1"/>
              <a:t>different</a:t>
            </a:r>
            <a:r>
              <a:rPr lang="tr-TR" dirty="0"/>
              <a:t> </a:t>
            </a:r>
            <a:r>
              <a:rPr lang="tr-TR" dirty="0" err="1"/>
              <a:t>LLMs</a:t>
            </a:r>
            <a:endParaRPr lang="tr-TR" dirty="0"/>
          </a:p>
          <a:p>
            <a:r>
              <a:rPr lang="tr-TR" dirty="0"/>
              <a:t>Using </a:t>
            </a:r>
            <a:r>
              <a:rPr lang="tr-TR" dirty="0" err="1"/>
              <a:t>different</a:t>
            </a:r>
            <a:r>
              <a:rPr lang="tr-TR" dirty="0"/>
              <a:t> </a:t>
            </a:r>
            <a:r>
              <a:rPr lang="tr-TR" dirty="0" err="1"/>
              <a:t>hyperparameters</a:t>
            </a:r>
            <a:r>
              <a:rPr lang="tr-TR" dirty="0"/>
              <a:t> in LSTM</a:t>
            </a:r>
          </a:p>
        </p:txBody>
      </p:sp>
    </p:spTree>
    <p:extLst>
      <p:ext uri="{BB962C8B-B14F-4D97-AF65-F5344CB8AC3E}">
        <p14:creationId xmlns:p14="http://schemas.microsoft.com/office/powerpoint/2010/main" val="1673678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CF3B70-0668-8D45-82DD-50528B32735E}"/>
              </a:ext>
            </a:extLst>
          </p:cNvPr>
          <p:cNvSpPr>
            <a:spLocks noGrp="1"/>
          </p:cNvSpPr>
          <p:nvPr>
            <p:ph type="title"/>
          </p:nvPr>
        </p:nvSpPr>
        <p:spPr/>
        <p:txBody>
          <a:bodyPr/>
          <a:lstStyle/>
          <a:p>
            <a:r>
              <a:rPr lang="tr-TR" dirty="0" err="1"/>
              <a:t>Dataset</a:t>
            </a:r>
            <a:endParaRPr lang="tr-TR" dirty="0"/>
          </a:p>
        </p:txBody>
      </p:sp>
      <p:sp>
        <p:nvSpPr>
          <p:cNvPr id="3" name="İçerik Yer Tutucusu 2">
            <a:extLst>
              <a:ext uri="{FF2B5EF4-FFF2-40B4-BE49-F238E27FC236}">
                <a16:creationId xmlns:a16="http://schemas.microsoft.com/office/drawing/2014/main" id="{BF9B5A24-2148-341D-9C4F-0ABBEFE94430}"/>
              </a:ext>
            </a:extLst>
          </p:cNvPr>
          <p:cNvSpPr>
            <a:spLocks noGrp="1"/>
          </p:cNvSpPr>
          <p:nvPr>
            <p:ph idx="1"/>
          </p:nvPr>
        </p:nvSpPr>
        <p:spPr/>
        <p:txBody>
          <a:bodyPr/>
          <a:lstStyle/>
          <a:p>
            <a:r>
              <a:rPr lang="tr-TR" dirty="0" err="1"/>
              <a:t>What</a:t>
            </a:r>
            <a:r>
              <a:rPr lang="tr-TR" dirty="0"/>
              <a:t>? </a:t>
            </a:r>
            <a:r>
              <a:rPr lang="en-US" dirty="0"/>
              <a:t>Netflix reviews on the Google Play Store</a:t>
            </a:r>
            <a:endParaRPr lang="tr-TR" dirty="0"/>
          </a:p>
          <a:p>
            <a:r>
              <a:rPr lang="tr-TR" dirty="0" err="1"/>
              <a:t>Why</a:t>
            </a:r>
            <a:r>
              <a:rPr lang="tr-TR" dirty="0"/>
              <a:t>? </a:t>
            </a:r>
            <a:r>
              <a:rPr lang="tr-TR" dirty="0" err="1"/>
              <a:t>Because</a:t>
            </a:r>
            <a:r>
              <a:rPr lang="tr-TR" dirty="0"/>
              <a:t> i</a:t>
            </a:r>
            <a:r>
              <a:rPr lang="en-US" dirty="0" err="1"/>
              <a:t>nclude</a:t>
            </a:r>
            <a:r>
              <a:rPr lang="tr-TR" dirty="0"/>
              <a:t>s</a:t>
            </a:r>
            <a:r>
              <a:rPr lang="en-US" dirty="0"/>
              <a:t> timestamp values and</a:t>
            </a:r>
            <a:r>
              <a:rPr lang="tr-TR" dirty="0"/>
              <a:t> </a:t>
            </a:r>
            <a:r>
              <a:rPr lang="en-US" dirty="0"/>
              <a:t>ha</a:t>
            </a:r>
            <a:r>
              <a:rPr lang="tr-TR" dirty="0"/>
              <a:t>s</a:t>
            </a:r>
            <a:r>
              <a:rPr lang="en-US" dirty="0"/>
              <a:t> a suitable structure for multi-aspect sentiment analysis</a:t>
            </a:r>
            <a:endParaRPr lang="tr-TR" dirty="0"/>
          </a:p>
          <a:p>
            <a:r>
              <a:rPr lang="tr-TR" dirty="0" err="1"/>
              <a:t>Essentially</a:t>
            </a:r>
            <a:r>
              <a:rPr lang="tr-TR" dirty="0"/>
              <a:t> </a:t>
            </a:r>
            <a:r>
              <a:rPr lang="tr-TR" dirty="0" err="1"/>
              <a:t>consists</a:t>
            </a:r>
            <a:r>
              <a:rPr lang="tr-TR" dirty="0"/>
              <a:t> of </a:t>
            </a:r>
            <a:r>
              <a:rPr lang="en-US" dirty="0"/>
              <a:t>1.5 million reviews from 2011 to 2023</a:t>
            </a:r>
            <a:endParaRPr lang="tr-TR" dirty="0"/>
          </a:p>
          <a:p>
            <a:r>
              <a:rPr lang="en-US" dirty="0"/>
              <a:t>We took the last</a:t>
            </a:r>
            <a:r>
              <a:rPr lang="tr-TR" dirty="0"/>
              <a:t> </a:t>
            </a:r>
            <a:r>
              <a:rPr lang="en-US" dirty="0"/>
              <a:t>250,000 review</a:t>
            </a:r>
            <a:r>
              <a:rPr lang="tr-TR" dirty="0"/>
              <a:t>, 2 </a:t>
            </a:r>
            <a:r>
              <a:rPr lang="tr-TR" dirty="0" err="1"/>
              <a:t>exact</a:t>
            </a:r>
            <a:r>
              <a:rPr lang="tr-TR" dirty="0"/>
              <a:t> </a:t>
            </a:r>
            <a:r>
              <a:rPr lang="tr-TR" dirty="0" err="1"/>
              <a:t>years</a:t>
            </a:r>
            <a:r>
              <a:rPr lang="tr-TR" dirty="0"/>
              <a:t> </a:t>
            </a:r>
            <a:r>
              <a:rPr lang="tr-TR" dirty="0" err="1"/>
              <a:t>from</a:t>
            </a:r>
            <a:r>
              <a:rPr lang="tr-TR" dirty="0"/>
              <a:t> 2021 </a:t>
            </a:r>
            <a:r>
              <a:rPr lang="tr-TR" dirty="0" err="1"/>
              <a:t>to</a:t>
            </a:r>
            <a:r>
              <a:rPr lang="tr-TR" dirty="0"/>
              <a:t> 2023</a:t>
            </a:r>
            <a:endParaRPr lang="en-US" dirty="0"/>
          </a:p>
        </p:txBody>
      </p:sp>
    </p:spTree>
    <p:extLst>
      <p:ext uri="{BB962C8B-B14F-4D97-AF65-F5344CB8AC3E}">
        <p14:creationId xmlns:p14="http://schemas.microsoft.com/office/powerpoint/2010/main" val="695988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AF1CAFF9-5954-82E4-9162-A61EDA34C2B4}"/>
              </a:ext>
            </a:extLst>
          </p:cNvPr>
          <p:cNvPicPr>
            <a:picLocks noChangeAspect="1"/>
          </p:cNvPicPr>
          <p:nvPr/>
        </p:nvPicPr>
        <p:blipFill>
          <a:blip r:embed="rId2"/>
          <a:stretch>
            <a:fillRect/>
          </a:stretch>
        </p:blipFill>
        <p:spPr>
          <a:xfrm>
            <a:off x="405434" y="545825"/>
            <a:ext cx="9773490" cy="5932605"/>
          </a:xfrm>
          <a:prstGeom prst="rect">
            <a:avLst/>
          </a:prstGeom>
        </p:spPr>
      </p:pic>
      <p:sp>
        <p:nvSpPr>
          <p:cNvPr id="6" name="Dikdörtgen 5">
            <a:extLst>
              <a:ext uri="{FF2B5EF4-FFF2-40B4-BE49-F238E27FC236}">
                <a16:creationId xmlns:a16="http://schemas.microsoft.com/office/drawing/2014/main" id="{642AD5DE-5FB6-3FB7-5404-A1F0B8CF798B}"/>
              </a:ext>
            </a:extLst>
          </p:cNvPr>
          <p:cNvSpPr/>
          <p:nvPr/>
        </p:nvSpPr>
        <p:spPr>
          <a:xfrm>
            <a:off x="5004262" y="640081"/>
            <a:ext cx="1030779" cy="5494712"/>
          </a:xfrm>
          <a:prstGeom prst="rect">
            <a:avLst/>
          </a:prstGeom>
          <a:noFill/>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8" name="Dikdörtgen 7">
            <a:extLst>
              <a:ext uri="{FF2B5EF4-FFF2-40B4-BE49-F238E27FC236}">
                <a16:creationId xmlns:a16="http://schemas.microsoft.com/office/drawing/2014/main" id="{98317838-70F1-82F3-21B9-09D8478CFF8B}"/>
              </a:ext>
            </a:extLst>
          </p:cNvPr>
          <p:cNvSpPr/>
          <p:nvPr/>
        </p:nvSpPr>
        <p:spPr>
          <a:xfrm>
            <a:off x="6035041" y="640081"/>
            <a:ext cx="897774" cy="5494712"/>
          </a:xfrm>
          <a:prstGeom prst="rect">
            <a:avLst/>
          </a:prstGeom>
          <a:noFill/>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
        <p:nvSpPr>
          <p:cNvPr id="9" name="Dikdörtgen 8">
            <a:extLst>
              <a:ext uri="{FF2B5EF4-FFF2-40B4-BE49-F238E27FC236}">
                <a16:creationId xmlns:a16="http://schemas.microsoft.com/office/drawing/2014/main" id="{40585BDF-E9A5-2960-EE2A-74112118D54B}"/>
              </a:ext>
            </a:extLst>
          </p:cNvPr>
          <p:cNvSpPr/>
          <p:nvPr/>
        </p:nvSpPr>
        <p:spPr>
          <a:xfrm>
            <a:off x="8958349" y="634539"/>
            <a:ext cx="1124989" cy="5494711"/>
          </a:xfrm>
          <a:prstGeom prst="rect">
            <a:avLst/>
          </a:prstGeom>
          <a:noFill/>
          <a:ln w="2857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541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49B28CB-A4D1-A32D-BF6E-4903F9B616CA}"/>
              </a:ext>
            </a:extLst>
          </p:cNvPr>
          <p:cNvPicPr>
            <a:picLocks noChangeAspect="1"/>
          </p:cNvPicPr>
          <p:nvPr/>
        </p:nvPicPr>
        <p:blipFill>
          <a:blip r:embed="rId2"/>
          <a:stretch>
            <a:fillRect/>
          </a:stretch>
        </p:blipFill>
        <p:spPr>
          <a:xfrm>
            <a:off x="442992" y="757961"/>
            <a:ext cx="11450105" cy="5342078"/>
          </a:xfrm>
          <a:prstGeom prst="rect">
            <a:avLst/>
          </a:prstGeom>
        </p:spPr>
      </p:pic>
    </p:spTree>
    <p:extLst>
      <p:ext uri="{BB962C8B-B14F-4D97-AF65-F5344CB8AC3E}">
        <p14:creationId xmlns:p14="http://schemas.microsoft.com/office/powerpoint/2010/main" val="1382758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75000"/>
              </a:schemeClr>
            </a:gs>
            <a:gs pos="50000">
              <a:schemeClr val="accent2">
                <a:lumMod val="64000"/>
              </a:schemeClr>
            </a:gs>
            <a:gs pos="100000">
              <a:schemeClr val="accent1">
                <a:lumMod val="50000"/>
              </a:schemeClr>
            </a:gs>
          </a:gsLst>
          <a:lin ang="2520000" scaled="0"/>
        </a:gra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2119B8C6-4691-28D3-8679-7575664AF974}"/>
              </a:ext>
            </a:extLst>
          </p:cNvPr>
          <p:cNvSpPr>
            <a:spLocks noGrp="1"/>
          </p:cNvSpPr>
          <p:nvPr>
            <p:ph type="title"/>
          </p:nvPr>
        </p:nvSpPr>
        <p:spPr/>
        <p:txBody>
          <a:bodyPr/>
          <a:lstStyle/>
          <a:p>
            <a:r>
              <a:rPr lang="tr-TR" dirty="0" err="1"/>
              <a:t>Our</a:t>
            </a:r>
            <a:r>
              <a:rPr lang="tr-TR" dirty="0"/>
              <a:t> </a:t>
            </a:r>
            <a:r>
              <a:rPr lang="tr-TR" dirty="0" err="1"/>
              <a:t>work</a:t>
            </a:r>
            <a:endParaRPr lang="tr-TR" dirty="0"/>
          </a:p>
        </p:txBody>
      </p:sp>
      <p:sp>
        <p:nvSpPr>
          <p:cNvPr id="5" name="Metin Yer Tutucusu 4">
            <a:extLst>
              <a:ext uri="{FF2B5EF4-FFF2-40B4-BE49-F238E27FC236}">
                <a16:creationId xmlns:a16="http://schemas.microsoft.com/office/drawing/2014/main" id="{AA27D24D-88B8-F996-B16E-4704C5CE7430}"/>
              </a:ext>
            </a:extLst>
          </p:cNvPr>
          <p:cNvSpPr>
            <a:spLocks noGrp="1"/>
          </p:cNvSpPr>
          <p:nvPr>
            <p:ph type="body" idx="1"/>
          </p:nvPr>
        </p:nvSpPr>
        <p:spPr/>
        <p:txBody>
          <a:bodyPr/>
          <a:lstStyle/>
          <a:p>
            <a:endParaRPr lang="tr-TR"/>
          </a:p>
        </p:txBody>
      </p:sp>
    </p:spTree>
    <p:extLst>
      <p:ext uri="{BB962C8B-B14F-4D97-AF65-F5344CB8AC3E}">
        <p14:creationId xmlns:p14="http://schemas.microsoft.com/office/powerpoint/2010/main" val="2114440939"/>
      </p:ext>
    </p:extLst>
  </p:cSld>
  <p:clrMapOvr>
    <a:masterClrMapping/>
  </p:clrMapOvr>
</p:sld>
</file>

<file path=ppt/theme/theme1.xml><?xml version="1.0" encoding="utf-8"?>
<a:theme xmlns:a="http://schemas.openxmlformats.org/drawingml/2006/main" name="Berlin">
  <a:themeElements>
    <a:clrScheme name="Özel 2">
      <a:dk1>
        <a:sysClr val="windowText" lastClr="000000"/>
      </a:dk1>
      <a:lt1>
        <a:sysClr val="window" lastClr="FFFFFF"/>
      </a:lt1>
      <a:dk2>
        <a:srgbClr val="17606F"/>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Berlin</Template>
  <TotalTime>515</TotalTime>
  <Words>1071</Words>
  <Application>Microsoft Office PowerPoint</Application>
  <PresentationFormat>Geniş ekran</PresentationFormat>
  <Paragraphs>105</Paragraphs>
  <Slides>53</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53</vt:i4>
      </vt:variant>
    </vt:vector>
  </HeadingPairs>
  <TitlesOfParts>
    <vt:vector size="56" baseType="lpstr">
      <vt:lpstr>Arial</vt:lpstr>
      <vt:lpstr>Trebuchet MS</vt:lpstr>
      <vt:lpstr>Berlin</vt:lpstr>
      <vt:lpstr>Time Series Sentiment Analysis with LLMs</vt:lpstr>
      <vt:lpstr>Related Studies</vt:lpstr>
      <vt:lpstr>Georgoula et al.'s study</vt:lpstr>
      <vt:lpstr>Ali Asgarov's research</vt:lpstr>
      <vt:lpstr>OpenAI’s GPT 3.5 Turbo</vt:lpstr>
      <vt:lpstr>Dataset</vt:lpstr>
      <vt:lpstr>PowerPoint Sunusu</vt:lpstr>
      <vt:lpstr>PowerPoint Sunusu</vt:lpstr>
      <vt:lpstr>Our work</vt:lpstr>
      <vt:lpstr>Some issues we faced</vt:lpstr>
      <vt:lpstr>Preprocessing</vt:lpstr>
      <vt:lpstr>Dissatisfaction Categories</vt:lpstr>
      <vt:lpstr>Future Prediction</vt:lpstr>
      <vt:lpstr>LSTM Architecture</vt:lpstr>
      <vt:lpstr>LLM Training Format</vt:lpstr>
      <vt:lpstr>Prompt</vt:lpstr>
      <vt:lpstr>Input</vt:lpstr>
      <vt:lpstr>Response</vt:lpstr>
      <vt:lpstr>Fine Tuning</vt:lpstr>
      <vt:lpstr>What? Why?</vt:lpstr>
      <vt:lpstr>GPT-3.5 Turbo 0613 vs GPT-3.5 Turbo 1106</vt:lpstr>
      <vt:lpstr>PowerPoint Sunusu</vt:lpstr>
      <vt:lpstr>Sentiment Analysis Results</vt:lpstr>
      <vt:lpstr>PowerPoint Sunusu</vt:lpstr>
      <vt:lpstr>PowerPoint Sunusu</vt:lpstr>
      <vt:lpstr>PowerPoint Sunusu</vt:lpstr>
      <vt:lpstr>PowerPoint Sunusu</vt:lpstr>
      <vt:lpstr>PowerPoint Sunusu</vt:lpstr>
      <vt:lpstr>PowerPoint Sunusu</vt:lpstr>
      <vt:lpstr>PowerPoint Sunusu</vt:lpstr>
      <vt:lpstr>Sentiment Analysis Performance Testing</vt:lpstr>
      <vt:lpstr>Multi-label Binary Classification</vt:lpstr>
      <vt:lpstr>GPT-3.5 Turbo 0613</vt:lpstr>
      <vt:lpstr>PowerPoint Sunusu</vt:lpstr>
      <vt:lpstr>PowerPoint Sunusu</vt:lpstr>
      <vt:lpstr>GPT-3.5 Turbo 1106</vt:lpstr>
      <vt:lpstr>PowerPoint Sunusu</vt:lpstr>
      <vt:lpstr>PowerPoint Sunusu</vt:lpstr>
      <vt:lpstr>Finally, Visual Dissatisfaction Testing</vt:lpstr>
      <vt:lpstr>PowerPoint Sunusu</vt:lpstr>
      <vt:lpstr>PowerPoint Sunusu</vt:lpstr>
      <vt:lpstr>PowerPoint Sunusu</vt:lpstr>
      <vt:lpstr>Prediction Testing and Results</vt:lpstr>
      <vt:lpstr>Hyperparameters of LSTM</vt:lpstr>
      <vt:lpstr>PowerPoint Sunusu</vt:lpstr>
      <vt:lpstr>PowerPoint Sunusu</vt:lpstr>
      <vt:lpstr>PowerPoint Sunusu</vt:lpstr>
      <vt:lpstr>PowerPoint Sunusu</vt:lpstr>
      <vt:lpstr>PowerPoint Sunusu</vt:lpstr>
      <vt:lpstr>PowerPoint Sunusu</vt:lpstr>
      <vt:lpstr>PowerPoint Sunusu</vt:lpstr>
      <vt:lpstr>Final thoughts</vt:lpstr>
      <vt:lpstr>How would it be better?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Prounciator: İngilizce Telaffuz Değerlendirme Mobil Uygulaması</dc:title>
  <dc:creator>Taha Körkem</dc:creator>
  <cp:lastModifiedBy>Taha Körkem</cp:lastModifiedBy>
  <cp:revision>38</cp:revision>
  <dcterms:created xsi:type="dcterms:W3CDTF">2023-01-24T12:10:24Z</dcterms:created>
  <dcterms:modified xsi:type="dcterms:W3CDTF">2024-01-24T22:40:21Z</dcterms:modified>
</cp:coreProperties>
</file>